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3" r:id="rId5"/>
    <p:sldId id="274" r:id="rId6"/>
    <p:sldId id="275" r:id="rId7"/>
    <p:sldId id="276" r:id="rId8"/>
    <p:sldId id="293" r:id="rId9"/>
    <p:sldId id="296" r:id="rId10"/>
    <p:sldId id="297" r:id="rId11"/>
    <p:sldId id="301" r:id="rId12"/>
    <p:sldId id="281" r:id="rId13"/>
    <p:sldId id="286" r:id="rId14"/>
    <p:sldId id="298" r:id="rId15"/>
    <p:sldId id="284" r:id="rId16"/>
    <p:sldId id="300" r:id="rId17"/>
    <p:sldId id="303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DFA5DB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45" d="100"/>
          <a:sy n="45" d="100"/>
        </p:scale>
        <p:origin x="-96" y="-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15. 6. 2020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8495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15. 6. 2020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8176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15. 6. 2020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285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15. 6. 2020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7094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15. 6. 2020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655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15. 6. 2020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392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15. 6. 2020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230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15. 6. 2020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941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15. 6. 2020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8985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15. 6. 2020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381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15. 6. 2020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829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D83FC-4389-4E8C-8F3D-4DE07AF2DA61}" type="datetimeFigureOut">
              <a:rPr lang="sk-SK" smtClean="0"/>
              <a:t>15. 6. 2020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780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BANSKOBYSTRICKÝ KRAJ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838200" y="1455313"/>
            <a:ext cx="5181600" cy="4721650"/>
          </a:xfrm>
        </p:spPr>
        <p:txBody>
          <a:bodyPr>
            <a:normAutofit fontScale="92500" lnSpcReduction="10000"/>
          </a:bodyPr>
          <a:lstStyle/>
          <a:p>
            <a:r>
              <a:rPr lang="sk-SK" dirty="0" smtClean="0"/>
              <a:t>rozloha: </a:t>
            </a:r>
          </a:p>
          <a:p>
            <a:r>
              <a:rPr lang="sk-SK" dirty="0" smtClean="0"/>
              <a:t>počet obyvateľov:</a:t>
            </a:r>
          </a:p>
          <a:p>
            <a:r>
              <a:rPr lang="sk-SK" dirty="0" smtClean="0"/>
              <a:t>hustota zaľudnenia:</a:t>
            </a:r>
          </a:p>
          <a:p>
            <a:r>
              <a:rPr lang="sk-SK" dirty="0" smtClean="0"/>
              <a:t>okresy:</a:t>
            </a:r>
          </a:p>
          <a:p>
            <a:pPr marL="0" indent="0"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susedné štáty:</a:t>
            </a:r>
          </a:p>
          <a:p>
            <a:pPr marL="0" indent="0">
              <a:buNone/>
            </a:pPr>
            <a:endParaRPr lang="sk-SK" dirty="0" smtClean="0"/>
          </a:p>
          <a:p>
            <a:r>
              <a:rPr lang="sk-SK" dirty="0" smtClean="0"/>
              <a:t>susedné kraje:</a:t>
            </a:r>
            <a:endParaRPr lang="sk-SK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707424" y="1345966"/>
            <a:ext cx="2206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9 454,44 km² 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839494" y="1823782"/>
            <a:ext cx="1362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647 874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839494" y="2255892"/>
            <a:ext cx="2250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 obyv./ km²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103375" y="4927223"/>
            <a:ext cx="1691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Maďarsko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103375" y="5862589"/>
            <a:ext cx="50326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Nitriansky, Trenčiansky, Žilinský, 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Prešovský, Košický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103375" y="2773355"/>
            <a:ext cx="69437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Banská Bystrica, Banská Štiavnica, 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Brezno, Detva, Krupina, Lučenec, 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Poltár, Revúca, Rimavská Sobota</a:t>
            </a:r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Veľký Krtíš, </a:t>
            </a:r>
            <a:endParaRPr lang="sk-SK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Zvolen, Žarnovica, Žiar nad Hronom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7132" y="80536"/>
            <a:ext cx="3780000" cy="900000"/>
          </a:xfr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3776" y="4188253"/>
            <a:ext cx="4380703" cy="252438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3776" y="1048859"/>
            <a:ext cx="4562800" cy="24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1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6" grpId="0"/>
      <p:bldP spid="17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07314" y="1489046"/>
            <a:ext cx="6248217" cy="4351338"/>
          </a:xfrm>
        </p:spPr>
        <p:txBody>
          <a:bodyPr/>
          <a:lstStyle/>
          <a:p>
            <a:pPr marL="0" indent="0">
              <a:buNone/>
            </a:pPr>
            <a:r>
              <a:rPr lang="sk-SK" u="sng" dirty="0" smtClean="0"/>
              <a:t>Ďalšie podniky:</a:t>
            </a: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Fiľakovo</a:t>
            </a:r>
            <a:r>
              <a:rPr lang="sk-SK" dirty="0" smtClean="0"/>
              <a:t> - </a:t>
            </a:r>
            <a:r>
              <a:rPr lang="sk-SK" dirty="0"/>
              <a:t>kachle, krbové kachle, krbové vložky a </a:t>
            </a:r>
            <a:r>
              <a:rPr lang="sk-SK" dirty="0" smtClean="0"/>
              <a:t>sporáky</a:t>
            </a: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Slovenská Ľupča</a:t>
            </a:r>
            <a:r>
              <a:rPr lang="sk-SK" b="1" dirty="0" smtClean="0"/>
              <a:t> </a:t>
            </a:r>
            <a:r>
              <a:rPr lang="sk-SK" dirty="0" smtClean="0"/>
              <a:t>– výroba humánnych i veterinárnych liečiv</a:t>
            </a: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Lučenec</a:t>
            </a:r>
            <a:r>
              <a:rPr lang="sk-SK" dirty="0" smtClean="0"/>
              <a:t> – výroba hnojív a substrátov</a:t>
            </a: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Banská Bystrica </a:t>
            </a:r>
            <a:r>
              <a:rPr lang="sk-SK" dirty="0" smtClean="0"/>
              <a:t>– výroba textilu</a:t>
            </a:r>
          </a:p>
          <a:p>
            <a:endParaRPr lang="sk-SK" dirty="0" smtClean="0"/>
          </a:p>
          <a:p>
            <a:endParaRPr lang="sk-SK" dirty="0" smtClean="0"/>
          </a:p>
          <a:p>
            <a:endParaRPr lang="sk-SK" b="1" dirty="0" smtClean="0"/>
          </a:p>
          <a:p>
            <a:endParaRPr lang="sk-SK" dirty="0" smtClean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791" y="836521"/>
            <a:ext cx="3504798" cy="78796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991" y="675598"/>
            <a:ext cx="2069548" cy="3121473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088" y="4843859"/>
            <a:ext cx="3588912" cy="201414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8817" y="4822769"/>
            <a:ext cx="4224271" cy="203523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825" y="1990596"/>
            <a:ext cx="1950599" cy="183600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489" y="3953417"/>
            <a:ext cx="3078050" cy="73409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22769"/>
            <a:ext cx="4373906" cy="203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6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Kúpele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b="1" dirty="0" smtClean="0"/>
              <a:t>Kováčová </a:t>
            </a:r>
            <a:r>
              <a:rPr lang="sk-SK" dirty="0" smtClean="0"/>
              <a:t>– Národné rehabilitačné centrum</a:t>
            </a:r>
            <a:endParaRPr lang="sk-SK" dirty="0"/>
          </a:p>
          <a:p>
            <a:r>
              <a:rPr lang="sk-SK" b="1" dirty="0" smtClean="0"/>
              <a:t>Sliač</a:t>
            </a:r>
          </a:p>
          <a:p>
            <a:r>
              <a:rPr lang="sk-SK" b="1" dirty="0" smtClean="0"/>
              <a:t>Dudince</a:t>
            </a:r>
          </a:p>
          <a:p>
            <a:r>
              <a:rPr lang="sk-SK" b="1" dirty="0" smtClean="0"/>
              <a:t>Číž</a:t>
            </a:r>
          </a:p>
          <a:p>
            <a:r>
              <a:rPr lang="sk-SK" b="1" dirty="0" smtClean="0"/>
              <a:t>Brusno</a:t>
            </a:r>
          </a:p>
          <a:p>
            <a:r>
              <a:rPr lang="sk-SK" b="1" dirty="0" smtClean="0"/>
              <a:t>Sklené Teplice</a:t>
            </a:r>
            <a:endParaRPr lang="sk-SK" b="1" dirty="0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000" y="0"/>
            <a:ext cx="7200000" cy="36000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524" y="3593915"/>
            <a:ext cx="5461476" cy="326408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163" y="3600000"/>
            <a:ext cx="3277673" cy="327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9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Banská Bystrica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05235" y="1634156"/>
            <a:ext cx="5415299" cy="4351338"/>
          </a:xfrm>
        </p:spPr>
        <p:txBody>
          <a:bodyPr>
            <a:normAutofit/>
          </a:bodyPr>
          <a:lstStyle/>
          <a:p>
            <a:r>
              <a:rPr lang="sk-SK" b="1" dirty="0" smtClean="0"/>
              <a:t>piate najväčšie mesto Slovenska </a:t>
            </a:r>
            <a:r>
              <a:rPr lang="sk-SK" dirty="0" smtClean="0"/>
              <a:t>(78 tis. obyv.)</a:t>
            </a:r>
          </a:p>
          <a:p>
            <a:r>
              <a:rPr lang="sk-SK" dirty="0" smtClean="0"/>
              <a:t>univerzitné mesto: Univerzita Mateja </a:t>
            </a:r>
            <a:r>
              <a:rPr lang="sk-SK" dirty="0" err="1" smtClean="0"/>
              <a:t>Bella</a:t>
            </a:r>
            <a:endParaRPr lang="sk-SK" dirty="0" smtClean="0"/>
          </a:p>
          <a:p>
            <a:r>
              <a:rPr lang="sk-SK" dirty="0" smtClean="0"/>
              <a:t>v r. 1944 tu vypuklo Slovenské národné povstanie (SNP)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561" y="224959"/>
            <a:ext cx="1217321" cy="1403968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4506380"/>
            <a:ext cx="2066683" cy="2066683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721" y="1010"/>
            <a:ext cx="6353857" cy="4223260"/>
          </a:xfrm>
          <a:prstGeom prst="rect">
            <a:avLst/>
          </a:prstGeom>
        </p:spPr>
      </p:pic>
      <p:sp>
        <p:nvSpPr>
          <p:cNvPr id="14" name="BlokTextu 13"/>
          <p:cNvSpPr txBox="1"/>
          <p:nvPr/>
        </p:nvSpPr>
        <p:spPr>
          <a:xfrm>
            <a:off x="9400325" y="932172"/>
            <a:ext cx="2163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URPÍN</a:t>
            </a:r>
            <a:endParaRPr lang="sk-SK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Obrázok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561" y="4224271"/>
            <a:ext cx="3511639" cy="2633729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24270"/>
            <a:ext cx="4565561" cy="2630905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884" y="4224270"/>
            <a:ext cx="2062694" cy="287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4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Zvolen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61681" y="1555169"/>
            <a:ext cx="5181600" cy="4351338"/>
          </a:xfrm>
        </p:spPr>
        <p:txBody>
          <a:bodyPr/>
          <a:lstStyle/>
          <a:p>
            <a:r>
              <a:rPr lang="sk-SK" dirty="0" smtClean="0"/>
              <a:t>okresné mesto</a:t>
            </a:r>
          </a:p>
          <a:p>
            <a:r>
              <a:rPr lang="sk-SK" dirty="0" smtClean="0"/>
              <a:t>43 tis. obyv.</a:t>
            </a:r>
          </a:p>
          <a:p>
            <a:endParaRPr lang="sk-SK" dirty="0"/>
          </a:p>
        </p:txBody>
      </p:sp>
      <p:pic>
        <p:nvPicPr>
          <p:cNvPr id="7" name="Zástupný objekt pre obsah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811" y="3436774"/>
            <a:ext cx="5166190" cy="344412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36774"/>
            <a:ext cx="7006107" cy="342122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633" y="57324"/>
            <a:ext cx="5807516" cy="3266728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5" cstate="email">
            <a:alphaModFix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05905" y="1088292"/>
            <a:ext cx="2050919" cy="17924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BlokTextu 9"/>
          <p:cNvSpPr txBox="1"/>
          <p:nvPr/>
        </p:nvSpPr>
        <p:spPr>
          <a:xfrm>
            <a:off x="7515383" y="103515"/>
            <a:ext cx="2093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PUSTÝ HRAD</a:t>
            </a:r>
            <a:endParaRPr lang="sk-SK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0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Banská Štiavnica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od roku 1993 je BŠ a banské technické pamiatky v jej okolí zapísaná v Zozname kultúrnych pamiatok </a:t>
            </a:r>
            <a:r>
              <a:rPr lang="sk-SK" b="1" dirty="0" smtClean="0"/>
              <a:t>UNESCO</a:t>
            </a:r>
            <a:endParaRPr lang="sk-SK" b="1" dirty="0"/>
          </a:p>
        </p:txBody>
      </p:sp>
      <p:pic>
        <p:nvPicPr>
          <p:cNvPr id="1026" name="Picture 2" descr="Tip na výlet na Slovensku: Banská Štiavnica – ideálne miesto na ...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21067"/>
            <a:ext cx="5768129" cy="333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515" y="0"/>
            <a:ext cx="4901485" cy="3774143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975" y="3516949"/>
            <a:ext cx="2174707" cy="334105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3516948"/>
            <a:ext cx="4876799" cy="334105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1578" y="667931"/>
            <a:ext cx="1514644" cy="170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3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Kremnica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386070" cy="4351338"/>
          </a:xfrm>
        </p:spPr>
        <p:txBody>
          <a:bodyPr/>
          <a:lstStyle/>
          <a:p>
            <a:pPr>
              <a:buFontTx/>
              <a:buChar char="-"/>
            </a:pPr>
            <a:r>
              <a:rPr lang="sk-SK" b="1" dirty="0" smtClean="0"/>
              <a:t>mincovňa </a:t>
            </a:r>
            <a:r>
              <a:rPr lang="sk-SK" dirty="0" smtClean="0"/>
              <a:t>od 14.stor. – nepretržitá výroba</a:t>
            </a:r>
          </a:p>
          <a:p>
            <a:pPr>
              <a:buFontTx/>
              <a:buChar char="-"/>
            </a:pPr>
            <a:endParaRPr lang="sk-SK" dirty="0"/>
          </a:p>
        </p:txBody>
      </p:sp>
      <p:pic>
        <p:nvPicPr>
          <p:cNvPr id="2050" name="Picture 2" descr="Prečo má Kremnica pre mňa to najkrajšie námestie na celom Slovensku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1248" y="0"/>
            <a:ext cx="6290752" cy="417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5519"/>
            <a:ext cx="5287299" cy="342000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985" y="3469421"/>
            <a:ext cx="5135015" cy="342000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1235" y="144490"/>
            <a:ext cx="2481082" cy="2481082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6093" y="3425519"/>
            <a:ext cx="448138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4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dirty="0" smtClean="0">
                <a:solidFill>
                  <a:srgbClr val="FF0000"/>
                </a:solidFill>
              </a:rPr>
              <a:t>DUDINCE</a:t>
            </a:r>
          </a:p>
          <a:p>
            <a:r>
              <a:rPr lang="sk-SK" dirty="0" smtClean="0"/>
              <a:t>1395 obyv.</a:t>
            </a:r>
            <a:endParaRPr lang="sk-SK" dirty="0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dirty="0" smtClean="0">
                <a:solidFill>
                  <a:srgbClr val="FF0000"/>
                </a:solidFill>
              </a:rPr>
              <a:t>MODRÝ KAMEŇ</a:t>
            </a:r>
          </a:p>
          <a:p>
            <a:r>
              <a:rPr lang="sk-SK" dirty="0" smtClean="0"/>
              <a:t>1624 obyv.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00"/>
            <a:ext cx="6172200" cy="4114800"/>
          </a:xfrm>
          <a:prstGeom prst="rect">
            <a:avLst/>
          </a:prstGeom>
        </p:spPr>
      </p:pic>
      <p:pic>
        <p:nvPicPr>
          <p:cNvPr id="6146" name="Picture 2" descr="Hrad MODRÝ KAMEŇ | 123ubytovanie.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0911" y="2743200"/>
            <a:ext cx="561108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/>
          <p:cNvSpPr txBox="1"/>
          <p:nvPr/>
        </p:nvSpPr>
        <p:spPr>
          <a:xfrm rot="20020065">
            <a:off x="3590280" y="4340181"/>
            <a:ext cx="557255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3200" dirty="0" smtClean="0"/>
              <a:t>2 najmenšie mestá na Slovensku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34693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6" name="Picture 4" descr="Via Ferrata Skalka pri Kremnici LANOVÝ MOST - DJI mavic pro 2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690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VIA FERRATA + MOST OTVORENÝ | Lyžiarske stredisko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530" y="2727896"/>
            <a:ext cx="5181600" cy="375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2369713" y="528034"/>
            <a:ext cx="7300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Skalka (pri Kremnici) – najdlhší visutý most na Slovensku</a:t>
            </a:r>
            <a:endParaRPr lang="sk-SK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3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833" y="1690688"/>
            <a:ext cx="7163823" cy="491617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BANSKOBYSTRICKÝ KRAJ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424887" cy="4351338"/>
          </a:xfrm>
        </p:spPr>
        <p:txBody>
          <a:bodyPr/>
          <a:lstStyle/>
          <a:p>
            <a:r>
              <a:rPr lang="sk-SK" dirty="0" smtClean="0"/>
              <a:t>leží v strede Slovenska</a:t>
            </a:r>
          </a:p>
          <a:p>
            <a:r>
              <a:rPr lang="sk-SK" dirty="0" smtClean="0"/>
              <a:t>tvorí ho 13 okresov</a:t>
            </a:r>
          </a:p>
          <a:p>
            <a:r>
              <a:rPr lang="sk-SK" dirty="0" smtClean="0"/>
              <a:t>najväčší kraj SR podľa rozlohy </a:t>
            </a:r>
          </a:p>
          <a:p>
            <a:r>
              <a:rPr lang="sk-SK" dirty="0" smtClean="0"/>
              <a:t>nízka hustota zaľudnenia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399184" y="5575111"/>
            <a:ext cx="593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VK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147671" y="2584381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932211" y="3734922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283657" y="1421423"/>
            <a:ext cx="1943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Žilinský 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314536" y="3958307"/>
            <a:ext cx="540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ZC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013264" y="3315146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886196" y="3912722"/>
            <a:ext cx="552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ovéPole 17"/>
          <p:cNvSpPr txBox="1"/>
          <p:nvPr/>
        </p:nvSpPr>
        <p:spPr>
          <a:xfrm rot="18676597">
            <a:off x="4284664" y="2692423"/>
            <a:ext cx="2034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Trenčiansky 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ovéPole 19"/>
          <p:cNvSpPr txBox="1"/>
          <p:nvPr/>
        </p:nvSpPr>
        <p:spPr>
          <a:xfrm rot="20646012">
            <a:off x="10093733" y="1079004"/>
            <a:ext cx="17511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Prešovský 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9702553" y="3967150"/>
            <a:ext cx="55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8084881" y="3563637"/>
            <a:ext cx="583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DT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8595461" y="2265024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0178838" y="3215128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24" y="5847014"/>
            <a:ext cx="3600450" cy="857250"/>
          </a:xfrm>
          <a:prstGeom prst="rect">
            <a:avLst/>
          </a:prstGeom>
        </p:spPr>
      </p:pic>
      <p:sp>
        <p:nvSpPr>
          <p:cNvPr id="25" name="TextovéPole 24"/>
          <p:cNvSpPr txBox="1"/>
          <p:nvPr/>
        </p:nvSpPr>
        <p:spPr>
          <a:xfrm rot="2936872">
            <a:off x="3937357" y="4866407"/>
            <a:ext cx="2034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Nitriansky 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ovéPole 25"/>
          <p:cNvSpPr txBox="1"/>
          <p:nvPr/>
        </p:nvSpPr>
        <p:spPr>
          <a:xfrm rot="3341356">
            <a:off x="10392631" y="2701931"/>
            <a:ext cx="2034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Košický 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6635495" y="4890225"/>
            <a:ext cx="599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6160752" y="4328879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BS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8457310" y="4756323"/>
            <a:ext cx="523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053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0" grpId="0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701" y="1306744"/>
            <a:ext cx="6950299" cy="4674076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1974" y="-30408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Prírodné podmienky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1668" y="1080489"/>
            <a:ext cx="5534805" cy="5777511"/>
          </a:xfrm>
        </p:spPr>
        <p:txBody>
          <a:bodyPr>
            <a:normAutofit fontScale="70000" lnSpcReduction="20000"/>
          </a:bodyPr>
          <a:lstStyle/>
          <a:p>
            <a:r>
              <a:rPr lang="sk-SK" dirty="0" smtClean="0"/>
              <a:t>povrch kraja je veľmi členitý, pripomína Slovensko v malom</a:t>
            </a:r>
          </a:p>
          <a:p>
            <a:r>
              <a:rPr lang="sk-SK" dirty="0" smtClean="0"/>
              <a:t>na juhu: </a:t>
            </a:r>
            <a:r>
              <a:rPr lang="sk-SK" b="1" dirty="0" smtClean="0"/>
              <a:t>Juhoslovenská kotlina</a:t>
            </a:r>
          </a:p>
          <a:p>
            <a:r>
              <a:rPr lang="sk-SK" dirty="0" smtClean="0"/>
              <a:t>smerom na sever pohoria i kotliny</a:t>
            </a:r>
          </a:p>
          <a:p>
            <a:r>
              <a:rPr lang="sk-SK" dirty="0" smtClean="0"/>
              <a:t>sopečné pohoria: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dirty="0" smtClean="0"/>
              <a:t>Krupinská planina, Štiavnické vrchy, Vtáčnik, Kremnické vrchy, Poľana, Cerová vrchovina,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sk-SK" dirty="0" smtClean="0"/>
              <a:t>masív </a:t>
            </a:r>
            <a:r>
              <a:rPr lang="sk-SK" b="1" dirty="0" smtClean="0"/>
              <a:t>Slovenského rudohoria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dirty="0" smtClean="0"/>
              <a:t>jadrové pohorie </a:t>
            </a:r>
            <a:r>
              <a:rPr lang="sk-SK" b="1" dirty="0" smtClean="0"/>
              <a:t>Nízke Tatry</a:t>
            </a:r>
          </a:p>
          <a:p>
            <a:r>
              <a:rPr lang="sk-SK" dirty="0" smtClean="0"/>
              <a:t>kotliny: </a:t>
            </a:r>
            <a:r>
              <a:rPr lang="sk-SK" b="1" dirty="0" smtClean="0"/>
              <a:t>Žiarska, Zvolenská, Horehronské podolie</a:t>
            </a:r>
          </a:p>
          <a:p>
            <a:r>
              <a:rPr lang="sk-SK" dirty="0" smtClean="0"/>
              <a:t>rieky: </a:t>
            </a:r>
            <a:r>
              <a:rPr lang="sk-SK" b="1" dirty="0" smtClean="0"/>
              <a:t>Hron, Ipeľ, Rimava, Slaná</a:t>
            </a:r>
          </a:p>
          <a:p>
            <a:r>
              <a:rPr lang="sk-SK" dirty="0" smtClean="0"/>
              <a:t>množstvo termálnych a minerálnych vôd</a:t>
            </a:r>
          </a:p>
          <a:p>
            <a:r>
              <a:rPr lang="sk-SK" dirty="0" smtClean="0"/>
              <a:t>podnebie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sk-SK" b="1" dirty="0" smtClean="0"/>
              <a:t>eplé</a:t>
            </a:r>
            <a:r>
              <a:rPr lang="sk-SK" dirty="0" smtClean="0"/>
              <a:t> až </a:t>
            </a:r>
            <a:r>
              <a:rPr lang="sk-SK" b="1" dirty="0" smtClean="0"/>
              <a:t>mierne teplé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dirty="0" smtClean="0"/>
              <a:t>v najvyšších polohách </a:t>
            </a:r>
            <a:r>
              <a:rPr lang="sk-SK" b="1" dirty="0" smtClean="0"/>
              <a:t>chladné</a:t>
            </a:r>
          </a:p>
          <a:p>
            <a:r>
              <a:rPr lang="sk-SK" dirty="0" smtClean="0"/>
              <a:t>lesy </a:t>
            </a:r>
            <a:r>
              <a:rPr lang="sk-SK" b="1" dirty="0" smtClean="0"/>
              <a:t>ihličnaté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smtClean="0"/>
              <a:t>(N. Tatry), </a:t>
            </a:r>
            <a:r>
              <a:rPr lang="sk-SK" b="1" dirty="0" smtClean="0"/>
              <a:t>bukové </a:t>
            </a:r>
            <a:r>
              <a:rPr lang="sk-SK" dirty="0" smtClean="0"/>
              <a:t>(Slovenské rudohorie), </a:t>
            </a:r>
            <a:r>
              <a:rPr lang="sk-SK" b="1" dirty="0" smtClean="0"/>
              <a:t>lužné</a:t>
            </a:r>
            <a:r>
              <a:rPr lang="sk-SK" dirty="0" smtClean="0"/>
              <a:t> (pri riekach) i pásmo </a:t>
            </a:r>
            <a:r>
              <a:rPr lang="sk-SK" b="1" dirty="0" smtClean="0"/>
              <a:t>alpínskych lúk </a:t>
            </a:r>
            <a:r>
              <a:rPr lang="sk-SK" dirty="0" smtClean="0"/>
              <a:t>(N. Tatry)</a:t>
            </a:r>
          </a:p>
          <a:p>
            <a:r>
              <a:rPr lang="sk-SK" dirty="0" smtClean="0"/>
              <a:t>5 národných parkov (</a:t>
            </a:r>
            <a:r>
              <a:rPr lang="sk-SK" b="1" dirty="0" smtClean="0"/>
              <a:t>NAPANT, Veľká Fatra, Muránska Planina, Slovenský raj, Slovenský kras)</a:t>
            </a:r>
            <a:endParaRPr lang="sk-SK" b="1" dirty="0"/>
          </a:p>
        </p:txBody>
      </p:sp>
      <p:sp>
        <p:nvSpPr>
          <p:cNvPr id="9" name="TextovéPole 8"/>
          <p:cNvSpPr txBox="1"/>
          <p:nvPr/>
        </p:nvSpPr>
        <p:spPr>
          <a:xfrm rot="19663137">
            <a:off x="5430920" y="2729632"/>
            <a:ext cx="1140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Vtáčnik</a:t>
            </a:r>
            <a:endParaRPr lang="sk-SK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 rot="20481387">
            <a:off x="7009696" y="4720879"/>
            <a:ext cx="4371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u h o s l o v e n s k á   k o t l i n a</a:t>
            </a:r>
            <a:endParaRPr lang="sk-SK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 rot="17225791">
            <a:off x="7029516" y="2438289"/>
            <a:ext cx="919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Hron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815030" y="3260053"/>
            <a:ext cx="908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Slatina</a:t>
            </a:r>
            <a:endParaRPr lang="sk-SK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 rot="18076150">
            <a:off x="5515167" y="3384908"/>
            <a:ext cx="991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Žiarska </a:t>
            </a:r>
          </a:p>
          <a:p>
            <a:r>
              <a:rPr lang="sk-S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kotlina</a:t>
            </a:r>
            <a:endParaRPr lang="sk-SK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ovéPole 17"/>
          <p:cNvSpPr txBox="1"/>
          <p:nvPr/>
        </p:nvSpPr>
        <p:spPr>
          <a:xfrm rot="21295174">
            <a:off x="9205111" y="2578355"/>
            <a:ext cx="17430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Slovenské </a:t>
            </a:r>
          </a:p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rudohorie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ovéPole 18"/>
          <p:cNvSpPr txBox="1"/>
          <p:nvPr/>
        </p:nvSpPr>
        <p:spPr>
          <a:xfrm rot="20626625">
            <a:off x="6204875" y="3459413"/>
            <a:ext cx="16862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Štiavnické</a:t>
            </a:r>
          </a:p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vrchy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ovéPole 19"/>
          <p:cNvSpPr txBox="1"/>
          <p:nvPr/>
        </p:nvSpPr>
        <p:spPr>
          <a:xfrm rot="20771449">
            <a:off x="9587178" y="4832395"/>
            <a:ext cx="14313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Cerová </a:t>
            </a:r>
          </a:p>
          <a:p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vrchovina</a:t>
            </a:r>
            <a:endParaRPr lang="sk-SK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ovéPole 20"/>
          <p:cNvSpPr txBox="1"/>
          <p:nvPr/>
        </p:nvSpPr>
        <p:spPr>
          <a:xfrm rot="21372287">
            <a:off x="7177788" y="1479373"/>
            <a:ext cx="3034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í z k e   T a t r y</a:t>
            </a:r>
            <a:endParaRPr lang="sk-SK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8134450" y="2716035"/>
            <a:ext cx="1072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Poľana</a:t>
            </a:r>
            <a:endParaRPr lang="sk-SK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ovéPole 22"/>
          <p:cNvSpPr txBox="1"/>
          <p:nvPr/>
        </p:nvSpPr>
        <p:spPr>
          <a:xfrm rot="3592184">
            <a:off x="11096165" y="3769189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Slaná</a:t>
            </a:r>
            <a:endParaRPr lang="sk-SK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ovéPole 23"/>
          <p:cNvSpPr txBox="1"/>
          <p:nvPr/>
        </p:nvSpPr>
        <p:spPr>
          <a:xfrm rot="3458140">
            <a:off x="10012159" y="3790051"/>
            <a:ext cx="967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Rimava</a:t>
            </a:r>
            <a:endParaRPr lang="sk-SK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ovéPole 24"/>
          <p:cNvSpPr txBox="1"/>
          <p:nvPr/>
        </p:nvSpPr>
        <p:spPr>
          <a:xfrm rot="21295552">
            <a:off x="7516483" y="5444914"/>
            <a:ext cx="764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Ipeľ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ovéPole 27"/>
          <p:cNvSpPr txBox="1"/>
          <p:nvPr/>
        </p:nvSpPr>
        <p:spPr>
          <a:xfrm rot="20747085">
            <a:off x="7543808" y="1921365"/>
            <a:ext cx="2858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Horehronské podolie</a:t>
            </a:r>
            <a:endParaRPr lang="sk-SK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ovéPole 28"/>
          <p:cNvSpPr txBox="1"/>
          <p:nvPr/>
        </p:nvSpPr>
        <p:spPr>
          <a:xfrm rot="20428089">
            <a:off x="7338890" y="3798427"/>
            <a:ext cx="1517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Krupinská </a:t>
            </a:r>
          </a:p>
          <a:p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planina</a:t>
            </a:r>
            <a:endParaRPr lang="sk-SK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ovéPole 29"/>
          <p:cNvSpPr txBox="1"/>
          <p:nvPr/>
        </p:nvSpPr>
        <p:spPr>
          <a:xfrm rot="2768695">
            <a:off x="6378002" y="2126001"/>
            <a:ext cx="113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Fatra</a:t>
            </a:r>
            <a:endParaRPr lang="sk-SK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ovéPole 30"/>
          <p:cNvSpPr txBox="1"/>
          <p:nvPr/>
        </p:nvSpPr>
        <p:spPr>
          <a:xfrm rot="231495">
            <a:off x="7090424" y="2949733"/>
            <a:ext cx="1181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Zvolenská </a:t>
            </a: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kotlina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9888914" y="1928524"/>
            <a:ext cx="1304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Muránska </a:t>
            </a:r>
          </a:p>
          <a:p>
            <a:r>
              <a:rPr lang="sk-SK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planina</a:t>
            </a:r>
            <a:endParaRPr lang="sk-SK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10631472" y="1527583"/>
            <a:ext cx="1241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Slovenský</a:t>
            </a:r>
          </a:p>
          <a:p>
            <a:pPr algn="ctr"/>
            <a:r>
              <a:rPr lang="sk-SK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raj</a:t>
            </a:r>
            <a:endParaRPr lang="sk-SK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676473" y="464513"/>
            <a:ext cx="6266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/>
              <a:t>najvyšší bod – </a:t>
            </a:r>
            <a:r>
              <a:rPr lang="sk-SK" sz="2000" b="1" dirty="0" smtClean="0">
                <a:solidFill>
                  <a:srgbClr val="FF0000"/>
                </a:solidFill>
              </a:rPr>
              <a:t>Ďumbier</a:t>
            </a:r>
            <a:r>
              <a:rPr lang="sk-SK" sz="2000" dirty="0" smtClean="0"/>
              <a:t> – 2043 m </a:t>
            </a:r>
            <a:r>
              <a:rPr lang="sk-SK" sz="2000" dirty="0" err="1" smtClean="0"/>
              <a:t>n.m</a:t>
            </a:r>
            <a:r>
              <a:rPr lang="sk-SK" sz="2000" dirty="0" smtClean="0"/>
              <a:t>.</a:t>
            </a:r>
          </a:p>
          <a:p>
            <a:r>
              <a:rPr lang="sk-SK" sz="2000" dirty="0" smtClean="0"/>
              <a:t>najnižší bod – miesto, kde Ipeľ opúšťa BB kraj – 126 m </a:t>
            </a:r>
            <a:r>
              <a:rPr lang="sk-SK" sz="2000" dirty="0" err="1" smtClean="0"/>
              <a:t>n.m</a:t>
            </a:r>
            <a:r>
              <a:rPr lang="sk-SK" sz="2000" dirty="0" smtClean="0"/>
              <a:t>.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9816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  <p:bldP spid="17" grpId="0"/>
      <p:bldP spid="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Obyvateľstvo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22668" y="1825625"/>
            <a:ext cx="554972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cap="all" dirty="0" smtClean="0"/>
              <a:t>Hustota zaľudnenia:</a:t>
            </a:r>
          </a:p>
          <a:p>
            <a:r>
              <a:rPr lang="sk-SK" b="1" dirty="0" smtClean="0"/>
              <a:t>nízka</a:t>
            </a:r>
            <a:r>
              <a:rPr lang="sk-SK" dirty="0" smtClean="0"/>
              <a:t> (najnižšia hustota spomedzi všetkých krajov!) – väčšina obyvateľov žije v kotlinách</a:t>
            </a:r>
          </a:p>
          <a:p>
            <a:pPr marL="0" indent="0">
              <a:buNone/>
            </a:pPr>
            <a:r>
              <a:rPr lang="sk-SK" cap="all" dirty="0" smtClean="0"/>
              <a:t>Národnosti:</a:t>
            </a:r>
          </a:p>
          <a:p>
            <a:r>
              <a:rPr lang="sk-SK" dirty="0" smtClean="0"/>
              <a:t>prevláda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slovenská národnosť</a:t>
            </a:r>
            <a:r>
              <a:rPr lang="sk-SK" dirty="0" smtClean="0"/>
              <a:t>,       v južných okresoch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maďarská          </a:t>
            </a:r>
            <a:r>
              <a:rPr lang="sk-SK" dirty="0" smtClean="0"/>
              <a:t>a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rómska národnosť</a:t>
            </a:r>
          </a:p>
          <a:p>
            <a:pPr marL="0" indent="0">
              <a:buNone/>
            </a:pPr>
            <a:r>
              <a:rPr lang="sk-SK" dirty="0" smtClean="0"/>
              <a:t>NÁBOŽENSTVO:</a:t>
            </a:r>
          </a:p>
          <a:p>
            <a:r>
              <a:rPr lang="sk-SK" dirty="0" smtClean="0"/>
              <a:t>rímskokatolícke, evanjelické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196" y="1495315"/>
            <a:ext cx="3600450" cy="857250"/>
          </a:xfrm>
        </p:spPr>
      </p:pic>
    </p:spTree>
    <p:extLst>
      <p:ext uri="{BB962C8B-B14F-4D97-AF65-F5344CB8AC3E}">
        <p14:creationId xmlns:p14="http://schemas.microsoft.com/office/powerpoint/2010/main" val="37322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plovouci-podlahy.net/media/img/mapy/mesta-blik-banskobystricky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679" y="1195488"/>
            <a:ext cx="5832759" cy="467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Obyvateľstvo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704268" cy="4600933"/>
          </a:xfrm>
        </p:spPr>
        <p:txBody>
          <a:bodyPr>
            <a:normAutofit fontScale="92500" lnSpcReduction="10000"/>
          </a:bodyPr>
          <a:lstStyle/>
          <a:p>
            <a:r>
              <a:rPr lang="sk-SK" dirty="0" smtClean="0"/>
              <a:t>tradičné regióny: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Gemer, Novohrad, Hont, Podpoľanie, Horehronie</a:t>
            </a:r>
          </a:p>
          <a:p>
            <a:pPr marL="0" indent="0">
              <a:buNone/>
            </a:pPr>
            <a:r>
              <a:rPr lang="sk-SK" dirty="0" smtClean="0"/>
              <a:t>SÍDLA</a:t>
            </a:r>
          </a:p>
          <a:p>
            <a:r>
              <a:rPr lang="sk-SK" dirty="0" smtClean="0"/>
              <a:t>516 obcí (</a:t>
            </a:r>
            <a:r>
              <a:rPr lang="sk-SK" b="1" dirty="0" smtClean="0"/>
              <a:t>24</a:t>
            </a:r>
            <a:r>
              <a:rPr lang="sk-SK" dirty="0" smtClean="0"/>
              <a:t> z nich má štatút mesta)</a:t>
            </a:r>
          </a:p>
          <a:p>
            <a:r>
              <a:rPr lang="sk-SK" dirty="0" smtClean="0"/>
              <a:t>najväčšie mesto: </a:t>
            </a:r>
          </a:p>
          <a:p>
            <a:pPr marL="0" indent="0">
              <a:buNone/>
            </a:pPr>
            <a:r>
              <a:rPr lang="sk-SK" dirty="0" smtClean="0"/>
              <a:t>  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BANSKÁ BYSTRICA </a:t>
            </a:r>
            <a:r>
              <a:rPr lang="sk-SK" dirty="0" smtClean="0"/>
              <a:t>(79 000 obyvateľov - 6.najväčšie mesto SR)</a:t>
            </a:r>
          </a:p>
          <a:p>
            <a:r>
              <a:rPr lang="sk-SK" dirty="0" smtClean="0"/>
              <a:t>ďalšie významné sídla: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Zvolen, Lučenec, Rožňava, ...</a:t>
            </a:r>
            <a:endParaRPr lang="sk-SK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dirty="0" smtClean="0"/>
              <a:t>roztrúsené osídlenie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štále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smtClean="0"/>
              <a:t>(Nová Baňa)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lazy </a:t>
            </a:r>
            <a:r>
              <a:rPr lang="sk-SK" dirty="0" smtClean="0"/>
              <a:t>(Detva, Krupina)</a:t>
            </a:r>
          </a:p>
        </p:txBody>
      </p:sp>
      <p:sp>
        <p:nvSpPr>
          <p:cNvPr id="10" name="TextovéPole 9"/>
          <p:cNvSpPr txBox="1"/>
          <p:nvPr/>
        </p:nvSpPr>
        <p:spPr>
          <a:xfrm rot="19422772">
            <a:off x="10016068" y="2962307"/>
            <a:ext cx="2008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 E M E R</a:t>
            </a:r>
            <a:endParaRPr lang="sk-SK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 rot="20855708">
            <a:off x="8371182" y="4374939"/>
            <a:ext cx="224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NOVOHRAD</a:t>
            </a:r>
            <a:endParaRPr lang="sk-SK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608847" y="2549004"/>
            <a:ext cx="2438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PODPOĽANIE</a:t>
            </a:r>
            <a:endParaRPr lang="sk-SK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 rot="20855708">
            <a:off x="6909646" y="4187913"/>
            <a:ext cx="1196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HONT</a:t>
            </a:r>
            <a:endParaRPr lang="sk-SK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 rot="21143709">
            <a:off x="8798851" y="1670999"/>
            <a:ext cx="2496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HOREHRONIE</a:t>
            </a:r>
            <a:endParaRPr lang="sk-SK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187609" y="5746222"/>
            <a:ext cx="3832900" cy="5695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4045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836444" cy="4351338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Banícka minulosť:</a:t>
            </a:r>
          </a:p>
          <a:p>
            <a:r>
              <a:rPr lang="sk-SK" b="1" dirty="0" smtClean="0"/>
              <a:t>zlato</a:t>
            </a:r>
            <a:r>
              <a:rPr lang="sk-SK" dirty="0" smtClean="0"/>
              <a:t> – Kremnica</a:t>
            </a:r>
          </a:p>
          <a:p>
            <a:r>
              <a:rPr lang="sk-SK" b="1" dirty="0" smtClean="0"/>
              <a:t>striebro</a:t>
            </a:r>
            <a:r>
              <a:rPr lang="sk-SK" dirty="0" smtClean="0"/>
              <a:t> – Banská Štiavnica</a:t>
            </a:r>
          </a:p>
          <a:p>
            <a:r>
              <a:rPr lang="sk-SK" b="1" dirty="0" smtClean="0"/>
              <a:t>meď</a:t>
            </a:r>
            <a:r>
              <a:rPr lang="sk-SK" dirty="0" smtClean="0"/>
              <a:t> – Banská Bystrica</a:t>
            </a:r>
          </a:p>
          <a:p>
            <a:r>
              <a:rPr lang="sk-SK" b="1" dirty="0" smtClean="0"/>
              <a:t>železná ruda </a:t>
            </a:r>
            <a:r>
              <a:rPr lang="sk-SK" dirty="0" smtClean="0"/>
              <a:t>– Slovenské rudohorie</a:t>
            </a:r>
          </a:p>
          <a:p>
            <a:r>
              <a:rPr lang="sk-SK" b="1" dirty="0"/>
              <a:t>hnedé </a:t>
            </a:r>
            <a:r>
              <a:rPr lang="sk-SK" b="1" dirty="0" smtClean="0"/>
              <a:t>uhlie</a:t>
            </a:r>
            <a:r>
              <a:rPr lang="sk-SK" dirty="0" smtClean="0"/>
              <a:t> - Modrý Kameň </a:t>
            </a:r>
          </a:p>
          <a:p>
            <a:endParaRPr lang="sk-SK" b="1" dirty="0"/>
          </a:p>
          <a:p>
            <a:r>
              <a:rPr lang="sk-SK" b="1" dirty="0" smtClean="0"/>
              <a:t>magnezit</a:t>
            </a:r>
            <a:r>
              <a:rPr lang="sk-SK" dirty="0" smtClean="0"/>
              <a:t> </a:t>
            </a:r>
            <a:r>
              <a:rPr lang="sk-SK" dirty="0"/>
              <a:t>– </a:t>
            </a:r>
            <a:r>
              <a:rPr lang="sk-SK" dirty="0" smtClean="0"/>
              <a:t>Jelšava a okolie</a:t>
            </a:r>
            <a:endParaRPr lang="sk-SK" dirty="0"/>
          </a:p>
          <a:p>
            <a:endParaRPr lang="sk-SK" dirty="0" smtClean="0"/>
          </a:p>
        </p:txBody>
      </p:sp>
      <p:sp>
        <p:nvSpPr>
          <p:cNvPr id="4" name="Pravá zložená zátvorka 3"/>
          <p:cNvSpPr/>
          <p:nvPr/>
        </p:nvSpPr>
        <p:spPr>
          <a:xfrm>
            <a:off x="5850702" y="2471056"/>
            <a:ext cx="456324" cy="2202283"/>
          </a:xfrm>
          <a:prstGeom prst="righ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3920" y="0"/>
            <a:ext cx="3748557" cy="3748557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377247" y="3187925"/>
            <a:ext cx="1896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dnes sú bane </a:t>
            </a:r>
          </a:p>
          <a:p>
            <a:r>
              <a:rPr lang="sk-SK" sz="2400" dirty="0" smtClean="0"/>
              <a:t>zatvorené</a:t>
            </a:r>
            <a:endParaRPr lang="sk-SK" sz="2400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986" y="4148170"/>
            <a:ext cx="4053491" cy="258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0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48500" y="1383730"/>
            <a:ext cx="4810259" cy="4351338"/>
          </a:xfrm>
        </p:spPr>
        <p:txBody>
          <a:bodyPr/>
          <a:lstStyle/>
          <a:p>
            <a:pPr marL="0" indent="0">
              <a:buNone/>
            </a:pPr>
            <a:r>
              <a:rPr lang="sk-SK" u="sng" dirty="0" smtClean="0"/>
              <a:t>Hutníctvo:</a:t>
            </a:r>
          </a:p>
          <a:p>
            <a:r>
              <a:rPr lang="sk-SK" b="1" dirty="0" smtClean="0"/>
              <a:t>Žiar nad Hronom </a:t>
            </a:r>
            <a:r>
              <a:rPr lang="sk-SK" dirty="0" smtClean="0"/>
              <a:t>– výroba hliníka</a:t>
            </a:r>
          </a:p>
          <a:p>
            <a:r>
              <a:rPr lang="sk-SK" b="1" dirty="0" smtClean="0"/>
              <a:t>Podbrezová </a:t>
            </a:r>
            <a:r>
              <a:rPr lang="sk-SK" dirty="0" smtClean="0"/>
              <a:t>– spracovanie </a:t>
            </a:r>
            <a:r>
              <a:rPr lang="sk-SK" dirty="0" err="1" smtClean="0"/>
              <a:t>kovošrotu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100" y="0"/>
            <a:ext cx="6437900" cy="4329953"/>
          </a:xfrm>
          <a:prstGeom prst="rect">
            <a:avLst/>
          </a:prstGeom>
        </p:spPr>
      </p:pic>
      <p:pic>
        <p:nvPicPr>
          <p:cNvPr id="2050" name="Picture 2" descr="Železiarne Podbrezová, tube rolling mill | Viktor Mácha ...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277" y="3640551"/>
            <a:ext cx="4053354" cy="321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758" y="4472967"/>
            <a:ext cx="1961398" cy="235323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394" y="3955312"/>
            <a:ext cx="4575605" cy="2908645"/>
          </a:xfrm>
          <a:prstGeom prst="rect">
            <a:avLst/>
          </a:prstGeom>
        </p:spPr>
      </p:pic>
      <p:grpSp>
        <p:nvGrpSpPr>
          <p:cNvPr id="12" name="Skupina 11"/>
          <p:cNvGrpSpPr/>
          <p:nvPr/>
        </p:nvGrpSpPr>
        <p:grpSpPr>
          <a:xfrm>
            <a:off x="4359349" y="226103"/>
            <a:ext cx="2445822" cy="830211"/>
            <a:chOff x="8740588" y="4854389"/>
            <a:chExt cx="3092824" cy="1008530"/>
          </a:xfrm>
        </p:grpSpPr>
        <p:sp>
          <p:nvSpPr>
            <p:cNvPr id="10" name="Obdĺžnik 9"/>
            <p:cNvSpPr/>
            <p:nvPr/>
          </p:nvSpPr>
          <p:spPr>
            <a:xfrm>
              <a:off x="8740588" y="4854389"/>
              <a:ext cx="3092824" cy="100853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9" name="Obrázok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5429" y="5032708"/>
              <a:ext cx="2963141" cy="65189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" name="BlokTextu 5"/>
          <p:cNvSpPr txBox="1"/>
          <p:nvPr/>
        </p:nvSpPr>
        <p:spPr>
          <a:xfrm>
            <a:off x="9270729" y="4329953"/>
            <a:ext cx="21277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/>
              <a:t>Haldy odpadu </a:t>
            </a:r>
          </a:p>
          <a:p>
            <a:r>
              <a:rPr lang="sk-SK" sz="2400" b="1" dirty="0" smtClean="0"/>
              <a:t>zostávajúce po </a:t>
            </a:r>
          </a:p>
          <a:p>
            <a:r>
              <a:rPr lang="sk-SK" sz="2400" b="1" dirty="0" smtClean="0"/>
              <a:t>výrobe hliníka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58503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81074" y="1279304"/>
            <a:ext cx="4810259" cy="4351338"/>
          </a:xfrm>
        </p:spPr>
        <p:txBody>
          <a:bodyPr/>
          <a:lstStyle/>
          <a:p>
            <a:pPr marL="0" indent="0">
              <a:buNone/>
            </a:pPr>
            <a:r>
              <a:rPr lang="sk-SK" u="sng" dirty="0" smtClean="0"/>
              <a:t>Ťažba a spracovanie dreva:</a:t>
            </a:r>
          </a:p>
          <a:p>
            <a:r>
              <a:rPr lang="sk-SK" b="1" dirty="0"/>
              <a:t>Banská </a:t>
            </a:r>
            <a:r>
              <a:rPr lang="sk-SK" b="1" dirty="0" smtClean="0"/>
              <a:t>Bystrica </a:t>
            </a:r>
          </a:p>
          <a:p>
            <a:r>
              <a:rPr lang="sk-SK" b="1" dirty="0" smtClean="0"/>
              <a:t>Zvolen </a:t>
            </a:r>
          </a:p>
          <a:p>
            <a:pPr marL="0" indent="0">
              <a:buNone/>
            </a:pPr>
            <a:r>
              <a:rPr lang="sk-SK" u="sng" dirty="0" smtClean="0"/>
              <a:t>Výroba papiera a hygienických produktov:</a:t>
            </a:r>
          </a:p>
          <a:p>
            <a:r>
              <a:rPr lang="sk-SK" b="1" dirty="0" smtClean="0"/>
              <a:t>Harmanec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191" y="197423"/>
            <a:ext cx="2366300" cy="93197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418" y="3533125"/>
            <a:ext cx="4627808" cy="3153498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9089"/>
            <a:ext cx="4001389" cy="2162912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053" y="3533125"/>
            <a:ext cx="2496244" cy="3477081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694" y="3887946"/>
            <a:ext cx="2662210" cy="1656487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343" y="1676497"/>
            <a:ext cx="2322954" cy="165394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5426" y="197423"/>
            <a:ext cx="4876800" cy="3257550"/>
          </a:xfrm>
          <a:prstGeom prst="rect">
            <a:avLst/>
          </a:prstGeom>
        </p:spPr>
      </p:pic>
      <p:pic>
        <p:nvPicPr>
          <p:cNvPr id="3076" name="Picture 4" descr="Kronospan - Všetko pre Váš dom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6276" y="1025209"/>
            <a:ext cx="2857500" cy="68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297" y="176475"/>
            <a:ext cx="1506892" cy="256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8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81074" y="1512519"/>
            <a:ext cx="481025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u="sng" dirty="0" smtClean="0"/>
              <a:t>Potravinárstvo:</a:t>
            </a: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Zvolen</a:t>
            </a:r>
            <a:r>
              <a:rPr lang="sk-SK" dirty="0" smtClean="0"/>
              <a:t> – výroba sladkého a slaného pečiva, mliekareň, výroba korenín</a:t>
            </a: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Rimavská Sobota</a:t>
            </a:r>
            <a:r>
              <a:rPr lang="sk-SK" dirty="0" smtClean="0"/>
              <a:t> – mäsové výrobky</a:t>
            </a: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Veľký Krtíš</a:t>
            </a:r>
            <a:r>
              <a:rPr lang="sk-SK" dirty="0" smtClean="0"/>
              <a:t> a okolie – výroba vína</a:t>
            </a:r>
          </a:p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Tornaľa</a:t>
            </a:r>
            <a:r>
              <a:rPr lang="sk-SK" dirty="0"/>
              <a:t> – minerálna voda</a:t>
            </a: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Vyhne</a:t>
            </a:r>
            <a:r>
              <a:rPr lang="sk-SK" dirty="0" smtClean="0"/>
              <a:t> – výroba piva</a:t>
            </a:r>
          </a:p>
          <a:p>
            <a:endParaRPr lang="sk-SK" dirty="0" smtClean="0"/>
          </a:p>
          <a:p>
            <a:endParaRPr lang="sk-SK" dirty="0" smtClean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1891" y="71992"/>
            <a:ext cx="2773240" cy="217842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5044" y="493850"/>
            <a:ext cx="1904510" cy="1194987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044" y="138579"/>
            <a:ext cx="3705527" cy="1778653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429" y="1853727"/>
            <a:ext cx="3720481" cy="2971801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4168" y="3339626"/>
            <a:ext cx="1414602" cy="1437055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5720" y="2430932"/>
            <a:ext cx="1426950" cy="223674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915" y="2081515"/>
            <a:ext cx="1452085" cy="979581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8766" y="5014843"/>
            <a:ext cx="5706250" cy="1480691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7422" y="5590944"/>
            <a:ext cx="1653989" cy="127747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053" y="4667677"/>
            <a:ext cx="3386122" cy="231473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2262" y="4132015"/>
            <a:ext cx="1800829" cy="88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6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</TotalTime>
  <Words>650</Words>
  <Application>Microsoft Office PowerPoint</Application>
  <PresentationFormat>Vlastní</PresentationFormat>
  <Paragraphs>174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Motiv Office</vt:lpstr>
      <vt:lpstr>BANSKOBYSTRICKÝ KRAJ</vt:lpstr>
      <vt:lpstr>BANSKOBYSTRICKÝ KRAJ</vt:lpstr>
      <vt:lpstr>Prírodné podmienky</vt:lpstr>
      <vt:lpstr>Obyvateľstvo</vt:lpstr>
      <vt:lpstr>Obyvateľstvo</vt:lpstr>
      <vt:lpstr>Priemysel</vt:lpstr>
      <vt:lpstr>Priemysel</vt:lpstr>
      <vt:lpstr>Priemysel</vt:lpstr>
      <vt:lpstr>Priemysel</vt:lpstr>
      <vt:lpstr>Priemysel</vt:lpstr>
      <vt:lpstr>Kúpele</vt:lpstr>
      <vt:lpstr>Banská Bystrica</vt:lpstr>
      <vt:lpstr>Zvolen</vt:lpstr>
      <vt:lpstr>Banská Štiavnica</vt:lpstr>
      <vt:lpstr>Kremnica</vt:lpstr>
      <vt:lpstr>Zaujímavosti</vt:lpstr>
      <vt:lpstr>Prezentace aplikace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BRATISLAVSKÝ KRAJ</dc:title>
  <dc:creator>Mirka Chlupíková</dc:creator>
  <cp:lastModifiedBy>Arwen</cp:lastModifiedBy>
  <cp:revision>194</cp:revision>
  <dcterms:created xsi:type="dcterms:W3CDTF">2014-01-02T19:39:01Z</dcterms:created>
  <dcterms:modified xsi:type="dcterms:W3CDTF">2020-06-15T15:54:16Z</dcterms:modified>
</cp:coreProperties>
</file>