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0"/>
  </p:normalViewPr>
  <p:slideViewPr>
    <p:cSldViewPr>
      <p:cViewPr varScale="1">
        <p:scale>
          <a:sx n="111" d="100"/>
          <a:sy n="111" d="100"/>
        </p:scale>
        <p:origin x="168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2701B-D564-4DAD-84A6-CB9B3BC4C36C}" type="datetimeFigureOut">
              <a:rPr lang="cs-CZ" smtClean="0"/>
              <a:pPr/>
              <a:t>22.12.2021</a:t>
            </a:fld>
            <a:endParaRPr lang="cs-CZ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15BD77-AF45-4767-B3EA-CE2D24C75EC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5BD77-AF45-4767-B3EA-CE2D24C75EC2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0845E-899C-4E26-B825-EA417F855173}" type="datetimeFigureOut">
              <a:rPr lang="cs-CZ" smtClean="0"/>
              <a:pPr/>
              <a:t>22.12.2021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7A4F-CA39-4972-A9D8-A9A5F8DD4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0845E-899C-4E26-B825-EA417F855173}" type="datetimeFigureOut">
              <a:rPr lang="cs-CZ" smtClean="0"/>
              <a:pPr/>
              <a:t>22.12.2021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7A4F-CA39-4972-A9D8-A9A5F8DD4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0845E-899C-4E26-B825-EA417F855173}" type="datetimeFigureOut">
              <a:rPr lang="cs-CZ" smtClean="0"/>
              <a:pPr/>
              <a:t>22.12.2021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7A4F-CA39-4972-A9D8-A9A5F8DD4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0845E-899C-4E26-B825-EA417F855173}" type="datetimeFigureOut">
              <a:rPr lang="cs-CZ" smtClean="0"/>
              <a:pPr/>
              <a:t>22.12.2021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7A4F-CA39-4972-A9D8-A9A5F8DD4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0845E-899C-4E26-B825-EA417F855173}" type="datetimeFigureOut">
              <a:rPr lang="cs-CZ" smtClean="0"/>
              <a:pPr/>
              <a:t>22.12.2021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7A4F-CA39-4972-A9D8-A9A5F8DD4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0845E-899C-4E26-B825-EA417F855173}" type="datetimeFigureOut">
              <a:rPr lang="cs-CZ" smtClean="0"/>
              <a:pPr/>
              <a:t>22.12.2021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7A4F-CA39-4972-A9D8-A9A5F8DD4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0845E-899C-4E26-B825-EA417F855173}" type="datetimeFigureOut">
              <a:rPr lang="cs-CZ" smtClean="0"/>
              <a:pPr/>
              <a:t>22.12.2021</a:t>
            </a:fld>
            <a:endParaRPr lang="cs-CZ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7A4F-CA39-4972-A9D8-A9A5F8DD4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cs-CZ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0845E-899C-4E26-B825-EA417F855173}" type="datetimeFigureOut">
              <a:rPr lang="cs-CZ" smtClean="0"/>
              <a:pPr/>
              <a:t>22.12.2021</a:t>
            </a:fld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7A4F-CA39-4972-A9D8-A9A5F8DD4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0845E-899C-4E26-B825-EA417F855173}" type="datetimeFigureOut">
              <a:rPr lang="cs-CZ" smtClean="0"/>
              <a:pPr/>
              <a:t>22.12.2021</a:t>
            </a:fld>
            <a:endParaRPr lang="cs-CZ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7A4F-CA39-4972-A9D8-A9A5F8DD4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0845E-899C-4E26-B825-EA417F855173}" type="datetimeFigureOut">
              <a:rPr lang="cs-CZ" smtClean="0"/>
              <a:pPr/>
              <a:t>22.12.2021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7A4F-CA39-4972-A9D8-A9A5F8DD4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  <a:endParaRPr lang="cs-CZ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0845E-899C-4E26-B825-EA417F855173}" type="datetimeFigureOut">
              <a:rPr lang="cs-CZ" smtClean="0"/>
              <a:pPr/>
              <a:t>22.12.2021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7A4F-CA39-4972-A9D8-A9A5F8DD4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0845E-899C-4E26-B825-EA417F855173}" type="datetimeFigureOut">
              <a:rPr lang="cs-CZ" smtClean="0"/>
              <a:pPr/>
              <a:t>22.12.2021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C7A4F-CA39-4972-A9D8-A9A5F8DD4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E3AB8B-ADD0-44AB-8826-0AA6ACEF1D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402" y="1924228"/>
            <a:ext cx="8712968" cy="1470025"/>
          </a:xfrm>
        </p:spPr>
        <p:txBody>
          <a:bodyPr>
            <a:normAutofit fontScale="90000"/>
          </a:bodyPr>
          <a:lstStyle/>
          <a:p>
            <a:br>
              <a:rPr lang="sk-SK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br>
              <a:rPr lang="sk-SK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sk-SK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PAST SIMPLE TENSE </a:t>
            </a:r>
            <a:br>
              <a:rPr lang="sk-SK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sk-SK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AND </a:t>
            </a:r>
            <a:br>
              <a:rPr lang="sk-SK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sk-SK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PAST CONTINUOUS TENSE</a:t>
            </a:r>
            <a:br>
              <a:rPr lang="sk-SK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br>
              <a:rPr lang="sk-SK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br>
              <a:rPr lang="sk-SK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br>
              <a:rPr lang="sk-SK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br>
              <a:rPr lang="sk-SK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sk-SK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sk-SK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Mária Tkáčová, PhD.</a:t>
            </a:r>
            <a:br>
              <a:rPr lang="sk-SK" b="1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k-SK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959A4A1-99AA-4350-9FBC-90E00D3673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7664" y="5517232"/>
            <a:ext cx="6400800" cy="1752600"/>
          </a:xfrm>
        </p:spPr>
        <p:txBody>
          <a:bodyPr/>
          <a:lstStyle/>
          <a:p>
            <a:pPr algn="ctr"/>
            <a:r>
              <a:rPr lang="sk-SK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ZŠ Soľ 53</a:t>
            </a:r>
          </a:p>
          <a:p>
            <a:pPr algn="ctr"/>
            <a:r>
              <a:rPr lang="sk-SK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22. 12. 2021</a:t>
            </a:r>
          </a:p>
          <a:p>
            <a:endParaRPr lang="sk-SK" dirty="0"/>
          </a:p>
        </p:txBody>
      </p:sp>
      <p:pic>
        <p:nvPicPr>
          <p:cNvPr id="11" name="Picture 2" descr="Přehled časů v angličtině | Minulé časy">
            <a:extLst>
              <a:ext uri="{FF2B5EF4-FFF2-40B4-BE49-F238E27FC236}">
                <a16:creationId xmlns:a16="http://schemas.microsoft.com/office/drawing/2014/main" id="{4D8F6EF2-C82E-463E-B10F-95D6408020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650" y="2568398"/>
            <a:ext cx="2552700" cy="17907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355600">
              <a:schemeClr val="accent2">
                <a:satMod val="175000"/>
                <a:alpha val="40000"/>
              </a:schemeClr>
            </a:glow>
            <a:outerShdw blurRad="889000" dist="25400" dir="7380000" algn="ctr" rotWithShape="0">
              <a:srgbClr val="FF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5704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14282" y="214290"/>
            <a:ext cx="8786874" cy="635798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k-SK" b="1" cap="all" dirty="0" err="1">
                <a:latin typeface="Times New Roman" pitchFamily="18" charset="0"/>
                <a:cs typeface="Times New Roman" pitchFamily="18" charset="0"/>
              </a:rPr>
              <a:t>question</a:t>
            </a:r>
            <a:r>
              <a:rPr lang="sk-SK" b="1" cap="all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sk-SK" b="1" cap="all" dirty="0"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  <a:r>
              <a:rPr lang="sk-SK" b="1" dirty="0">
                <a:latin typeface="Times New Roman" pitchFamily="18" charset="0"/>
                <a:cs typeface="Times New Roman" pitchFamily="18" charset="0"/>
              </a:rPr>
              <a:t>I</a:t>
            </a:r>
          </a:p>
          <a:p>
            <a:pPr algn="ctr">
              <a:buNone/>
            </a:pPr>
            <a:r>
              <a:rPr lang="sk-SK" dirty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watch</a:t>
            </a: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TV 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o´clock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?                     </a:t>
            </a:r>
          </a:p>
          <a:p>
            <a:pPr>
              <a:buNone/>
            </a:pPr>
            <a:r>
              <a:rPr lang="sk-SK" sz="60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sk-SK" sz="5800" b="1" cap="all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sk-SK" sz="6000" b="1" cap="al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60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eat</a:t>
            </a: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dinner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sk-SK" dirty="0"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It</a:t>
            </a:r>
            <a:endParaRPr lang="sk-SK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sk-SK" dirty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</a:p>
          <a:p>
            <a:pPr algn="ctr">
              <a:buNone/>
            </a:pPr>
            <a:endParaRPr lang="sk-SK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sk-SK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k-SK" sz="5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sk-SK" sz="56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sk-SK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sk-SK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eat</a:t>
            </a: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strawberries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>
              <a:buNone/>
            </a:pP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You</a:t>
            </a:r>
            <a:endParaRPr lang="sk-SK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They</a:t>
            </a:r>
            <a:endParaRPr lang="sk-SK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k-SK" sz="4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sk-SK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4400" b="1" dirty="0" err="1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sk-SK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doing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mountains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>
              <a:buNone/>
            </a:pPr>
            <a:r>
              <a:rPr lang="sk-SK" sz="4200" b="1" cap="all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4500" b="1" dirty="0" err="1"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trying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to do?</a:t>
            </a:r>
          </a:p>
          <a:p>
            <a:endParaRPr lang="cs-CZ" dirty="0"/>
          </a:p>
        </p:txBody>
      </p:sp>
      <p:cxnSp>
        <p:nvCxnSpPr>
          <p:cNvPr id="4" name="Rovná spojovacia šípka 3"/>
          <p:cNvCxnSpPr/>
          <p:nvPr/>
        </p:nvCxnSpPr>
        <p:spPr>
          <a:xfrm rot="10800000" flipV="1">
            <a:off x="3071802" y="1071546"/>
            <a:ext cx="92869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ovná spojovacia šípka 5"/>
          <p:cNvCxnSpPr/>
          <p:nvPr/>
        </p:nvCxnSpPr>
        <p:spPr>
          <a:xfrm rot="10800000">
            <a:off x="3071802" y="1643050"/>
            <a:ext cx="928694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ovacia šípka 9"/>
          <p:cNvCxnSpPr/>
          <p:nvPr/>
        </p:nvCxnSpPr>
        <p:spPr>
          <a:xfrm rot="10800000">
            <a:off x="3214678" y="3500438"/>
            <a:ext cx="100013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ovacia šípka 13"/>
          <p:cNvCxnSpPr/>
          <p:nvPr/>
        </p:nvCxnSpPr>
        <p:spPr>
          <a:xfrm rot="10800000">
            <a:off x="3214678" y="3500438"/>
            <a:ext cx="1000132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357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b="1" cap="all" dirty="0" err="1">
                <a:latin typeface="Times New Roman" pitchFamily="18" charset="0"/>
                <a:cs typeface="Times New Roman" pitchFamily="18" charset="0"/>
              </a:rPr>
              <a:t>Short</a:t>
            </a:r>
            <a:r>
              <a:rPr lang="sk-SK" b="1" cap="al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cap="all" dirty="0" err="1">
                <a:latin typeface="Times New Roman" pitchFamily="18" charset="0"/>
                <a:cs typeface="Times New Roman" pitchFamily="18" charset="0"/>
              </a:rPr>
              <a:t>answers</a:t>
            </a:r>
            <a:r>
              <a:rPr lang="sk-SK" b="1" cap="all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sk-SK" b="1" cap="all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u="sng" dirty="0" err="1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sk-SK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u="sng" dirty="0" err="1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sk-SK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u="sng" dirty="0" err="1">
                <a:latin typeface="Times New Roman" pitchFamily="18" charset="0"/>
                <a:cs typeface="Times New Roman" pitchFamily="18" charset="0"/>
              </a:rPr>
              <a:t>using</a:t>
            </a:r>
            <a:r>
              <a:rPr lang="sk-SK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u="sng" dirty="0" err="1"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sk-SK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u="sng" dirty="0" err="1">
                <a:latin typeface="Times New Roman" pitchFamily="18" charset="0"/>
                <a:cs typeface="Times New Roman" pitchFamily="18" charset="0"/>
              </a:rPr>
              <a:t>laptop</a:t>
            </a:r>
            <a:r>
              <a:rPr lang="sk-SK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u="sng" dirty="0" err="1">
                <a:latin typeface="Times New Roman" pitchFamily="18" charset="0"/>
                <a:cs typeface="Times New Roman" pitchFamily="18" charset="0"/>
              </a:rPr>
              <a:t>last</a:t>
            </a:r>
            <a:r>
              <a:rPr lang="sk-SK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u="sng" dirty="0" err="1">
                <a:latin typeface="Times New Roman" pitchFamily="18" charset="0"/>
                <a:cs typeface="Times New Roman" pitchFamily="18" charset="0"/>
              </a:rPr>
              <a:t>night</a:t>
            </a:r>
            <a:r>
              <a:rPr lang="sk-SK" u="sng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sk-SK" dirty="0" err="1">
                <a:latin typeface="Times New Roman" pitchFamily="18" charset="0"/>
                <a:cs typeface="Times New Roman" pitchFamily="18" charset="0"/>
              </a:rPr>
              <a:t>Yes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sk-SK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sk-SK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sk-SK" dirty="0">
                <a:latin typeface="Times New Roman" pitchFamily="18" charset="0"/>
                <a:cs typeface="Times New Roman" pitchFamily="18" charset="0"/>
              </a:rPr>
              <a:t>No, </a:t>
            </a: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sk-SK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wasn´t</a:t>
            </a:r>
            <a:r>
              <a:rPr lang="sk-SK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sk-SK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sk-SK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sk-SK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playing</a:t>
            </a:r>
            <a:r>
              <a:rPr lang="sk-SK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game?</a:t>
            </a:r>
            <a:endParaRPr lang="sk-SK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dirty="0" err="1">
                <a:latin typeface="Times New Roman" pitchFamily="18" charset="0"/>
                <a:cs typeface="Times New Roman" pitchFamily="18" charset="0"/>
              </a:rPr>
              <a:t>Yes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sk-SK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sk-SK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sk-SK" dirty="0">
                <a:latin typeface="Times New Roman" pitchFamily="18" charset="0"/>
                <a:cs typeface="Times New Roman" pitchFamily="18" charset="0"/>
              </a:rPr>
              <a:t>No, </a:t>
            </a: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sk-SK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weren´t</a:t>
            </a:r>
            <a:r>
              <a:rPr lang="sk-SK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sk-SK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k-SK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28654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sk-SK" sz="3000" b="1" cap="all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Past</a:t>
            </a:r>
            <a:r>
              <a:rPr lang="sk-SK" sz="3000" b="1" cap="all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000" b="1" cap="all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simple</a:t>
            </a:r>
            <a:r>
              <a:rPr lang="sk-SK" sz="3000" b="1" cap="all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AND </a:t>
            </a:r>
            <a:r>
              <a:rPr lang="sk-SK" sz="3000" b="1" cap="all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Past</a:t>
            </a:r>
            <a:r>
              <a:rPr lang="sk-SK" sz="3000" b="1" cap="all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000" b="1" cap="all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continuous</a:t>
            </a:r>
            <a:r>
              <a:rPr lang="sk-SK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TENSE</a:t>
            </a:r>
            <a:endParaRPr lang="sk-SK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k-SK" sz="22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sz="2200" b="1" dirty="0">
                <a:latin typeface="Times New Roman" pitchFamily="18" charset="0"/>
                <a:cs typeface="Times New Roman" pitchFamily="18" charset="0"/>
              </a:rPr>
              <a:t>USE:</a:t>
            </a:r>
          </a:p>
          <a:p>
            <a:pPr>
              <a:buNone/>
            </a:pPr>
            <a:r>
              <a:rPr lang="sk-SK" dirty="0">
                <a:latin typeface="Times New Roman" pitchFamily="18" charset="0"/>
                <a:cs typeface="Times New Roman" pitchFamily="18" charset="0"/>
              </a:rPr>
              <a:t>   Minulý jednoduchý a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priebehový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čas používame spolu, keď sa ukončená činnosť </a:t>
            </a:r>
            <a:r>
              <a:rPr lang="sk-SK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k-SK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Past</a:t>
            </a:r>
            <a:r>
              <a:rPr lang="sk-SK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Simple</a:t>
            </a:r>
            <a:r>
              <a:rPr lang="sk-SK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Tense</a:t>
            </a:r>
            <a:r>
              <a:rPr lang="sk-SK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vyskytne uprostred neukončenej činnosti </a:t>
            </a:r>
            <a:r>
              <a:rPr lang="sk-SK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k-SK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Past</a:t>
            </a:r>
            <a:r>
              <a:rPr lang="sk-SK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Continuous</a:t>
            </a:r>
            <a:r>
              <a:rPr lang="sk-SK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Tense</a:t>
            </a:r>
            <a:r>
              <a:rPr lang="sk-SK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k-SK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k-SK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sk-SK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phone</a:t>
            </a:r>
            <a:r>
              <a:rPr lang="sk-SK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rang</a:t>
            </a:r>
            <a:r>
              <a:rPr lang="sk-SK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when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sk-SK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sk-SK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having</a:t>
            </a:r>
            <a:r>
              <a:rPr lang="sk-SK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sk-SK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bath</a:t>
            </a:r>
            <a:r>
              <a:rPr lang="sk-SK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sk-SK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sk-SK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sk-SK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eating</a:t>
            </a:r>
            <a:r>
              <a:rPr lang="sk-SK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sk-SK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sandwich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when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sk-SK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door </a:t>
            </a:r>
            <a:r>
              <a:rPr lang="sk-SK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bell</a:t>
            </a:r>
            <a:r>
              <a:rPr lang="sk-SK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rang</a:t>
            </a:r>
            <a:r>
              <a:rPr lang="sk-SK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sk-SK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sk-SK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sk-SK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waiting</a:t>
            </a:r>
            <a:r>
              <a:rPr lang="sk-SK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sk-SK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sk-SK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bus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when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sk-SK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saw</a:t>
            </a:r>
            <a:r>
              <a:rPr lang="sk-SK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his</a:t>
            </a:r>
            <a:r>
              <a:rPr lang="sk-SK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friend</a:t>
            </a:r>
            <a:r>
              <a:rPr lang="sk-SK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burnt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my hand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when 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was cooking 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lunch.</a:t>
            </a:r>
          </a:p>
          <a:p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was walking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home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John.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6357982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sk-SK" sz="2800" b="1" dirty="0">
                <a:solidFill>
                  <a:srgbClr val="FF0000"/>
                </a:solidFill>
              </a:rPr>
              <a:t>EXERCISE</a:t>
            </a:r>
          </a:p>
          <a:p>
            <a:pPr marL="0" lvl="0" indent="0">
              <a:buNone/>
            </a:pPr>
            <a:r>
              <a:rPr lang="sk-SK" sz="2800" b="1" u="sng" dirty="0" err="1"/>
              <a:t>Choose</a:t>
            </a:r>
            <a:r>
              <a:rPr lang="sk-SK" sz="2800" b="1" u="sng" dirty="0"/>
              <a:t> </a:t>
            </a:r>
            <a:r>
              <a:rPr lang="sk-SK" sz="2800" b="1" u="sng" dirty="0" err="1"/>
              <a:t>the</a:t>
            </a:r>
            <a:r>
              <a:rPr lang="sk-SK" sz="2800" b="1" u="sng" dirty="0"/>
              <a:t> </a:t>
            </a:r>
            <a:r>
              <a:rPr lang="sk-SK" sz="2800" b="1" u="sng" dirty="0" err="1"/>
              <a:t>correct</a:t>
            </a:r>
            <a:r>
              <a:rPr lang="sk-SK" sz="2800" b="1" u="sng" dirty="0"/>
              <a:t>  </a:t>
            </a:r>
            <a:r>
              <a:rPr lang="sk-SK" sz="2800" b="1" u="sng" dirty="0" err="1"/>
              <a:t>answer</a:t>
            </a:r>
            <a:r>
              <a:rPr lang="sk-SK" sz="2800" b="1" u="sng" dirty="0"/>
              <a:t>:</a:t>
            </a:r>
          </a:p>
          <a:p>
            <a:pPr marL="0" lvl="0" indent="0">
              <a:buNone/>
            </a:pPr>
            <a:r>
              <a:rPr lang="sk-SK" sz="2800" dirty="0"/>
              <a:t>1. </a:t>
            </a:r>
            <a:r>
              <a:rPr lang="en-US" sz="2800" dirty="0"/>
              <a:t>Mary </a:t>
            </a:r>
            <a:r>
              <a:rPr lang="en-US" sz="2800" b="1" dirty="0"/>
              <a:t>prepared / was preparing</a:t>
            </a:r>
            <a:r>
              <a:rPr lang="en-US" sz="2800" dirty="0"/>
              <a:t> lunch when they </a:t>
            </a:r>
            <a:r>
              <a:rPr lang="en-US" sz="2800" b="1" dirty="0"/>
              <a:t>came / was coming.</a:t>
            </a:r>
            <a:endParaRPr lang="cs-CZ" sz="2800" dirty="0"/>
          </a:p>
          <a:p>
            <a:pPr marL="0" lvl="0" indent="0">
              <a:buNone/>
            </a:pPr>
            <a:r>
              <a:rPr lang="sk-SK" sz="2800" dirty="0"/>
              <a:t>2. </a:t>
            </a:r>
            <a:r>
              <a:rPr lang="en-US" sz="2800" dirty="0"/>
              <a:t>Who was that nice girl you </a:t>
            </a:r>
            <a:r>
              <a:rPr lang="en-US" sz="2800" b="1" dirty="0"/>
              <a:t>talked / were talking</a:t>
            </a:r>
            <a:r>
              <a:rPr lang="en-US" sz="2800" dirty="0"/>
              <a:t> to when I </a:t>
            </a:r>
            <a:r>
              <a:rPr lang="en-US" sz="2800" b="1" dirty="0"/>
              <a:t>walked / was walking</a:t>
            </a:r>
            <a:r>
              <a:rPr lang="en-US" sz="2800" dirty="0"/>
              <a:t> by the pub?</a:t>
            </a:r>
            <a:endParaRPr lang="cs-CZ" sz="2800" dirty="0"/>
          </a:p>
          <a:p>
            <a:pPr marL="0" lvl="0" indent="0">
              <a:buNone/>
            </a:pPr>
            <a:r>
              <a:rPr lang="sk-SK" sz="2800" dirty="0"/>
              <a:t>3. </a:t>
            </a:r>
            <a:r>
              <a:rPr lang="en-US" sz="2800" dirty="0"/>
              <a:t>Last weekend Susan </a:t>
            </a:r>
            <a:r>
              <a:rPr lang="en-US" sz="2800" b="1" dirty="0"/>
              <a:t>fell / was falling</a:t>
            </a:r>
            <a:r>
              <a:rPr lang="en-US" sz="2800" dirty="0"/>
              <a:t> and </a:t>
            </a:r>
            <a:r>
              <a:rPr lang="en-US" sz="2800" b="1" dirty="0"/>
              <a:t>broke/ was breaking</a:t>
            </a:r>
            <a:r>
              <a:rPr lang="en-US" sz="2800" dirty="0"/>
              <a:t> her leg.</a:t>
            </a:r>
            <a:endParaRPr lang="cs-CZ" sz="2800" dirty="0"/>
          </a:p>
          <a:p>
            <a:pPr marL="0" lvl="0" indent="0">
              <a:buNone/>
            </a:pPr>
            <a:r>
              <a:rPr lang="sk-SK" sz="2800" dirty="0"/>
              <a:t>4. </a:t>
            </a:r>
            <a:r>
              <a:rPr lang="en-US" sz="2800" dirty="0"/>
              <a:t>When I </a:t>
            </a:r>
            <a:r>
              <a:rPr lang="en-US" sz="2800" b="1" dirty="0"/>
              <a:t>entered / was entering</a:t>
            </a:r>
            <a:r>
              <a:rPr lang="en-US" sz="2800" dirty="0"/>
              <a:t> the cafeteria Mary </a:t>
            </a:r>
            <a:r>
              <a:rPr lang="en-US" sz="2800" b="1" dirty="0"/>
              <a:t>had / was having</a:t>
            </a:r>
            <a:r>
              <a:rPr lang="en-US" sz="2800" dirty="0"/>
              <a:t> lunch with Peter.</a:t>
            </a:r>
            <a:endParaRPr lang="cs-CZ" sz="2800" dirty="0"/>
          </a:p>
          <a:p>
            <a:pPr marL="0" lvl="0" indent="0">
              <a:buNone/>
            </a:pPr>
            <a:r>
              <a:rPr lang="sk-SK" sz="2800" dirty="0"/>
              <a:t>5. </a:t>
            </a:r>
            <a:r>
              <a:rPr lang="en-US" sz="2800" dirty="0"/>
              <a:t>The sun </a:t>
            </a:r>
            <a:r>
              <a:rPr lang="en-US" sz="2800" b="1" dirty="0"/>
              <a:t>shone / was shining</a:t>
            </a:r>
            <a:r>
              <a:rPr lang="en-US" sz="2800" dirty="0"/>
              <a:t> brightly when </a:t>
            </a:r>
            <a:r>
              <a:rPr lang="en-US" sz="2800" b="1" dirty="0"/>
              <a:t>I got up / was getting up</a:t>
            </a:r>
            <a:r>
              <a:rPr lang="en-US" sz="2800" dirty="0"/>
              <a:t> this morning.</a:t>
            </a:r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FA9A281-E6F4-4F6F-8976-96B2D5634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r>
              <a:rPr lang="sk-SK" sz="4000" b="1" dirty="0">
                <a:solidFill>
                  <a:srgbClr val="FF0000"/>
                </a:solidFill>
              </a:rPr>
              <a:t>THANK YOU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3703589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504" y="188640"/>
            <a:ext cx="8784976" cy="6480720"/>
          </a:xfrm>
        </p:spPr>
        <p:txBody>
          <a:bodyPr>
            <a:normAutofit fontScale="92500" lnSpcReduction="20000"/>
          </a:bodyPr>
          <a:lstStyle/>
          <a:p>
            <a:r>
              <a:rPr lang="sk-SK" b="1" cap="all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Past</a:t>
            </a:r>
            <a:r>
              <a:rPr lang="sk-SK" b="1" cap="all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cap="all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simple</a:t>
            </a:r>
            <a:r>
              <a:rPr lang="sk-SK" b="1" cap="all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TENSE</a:t>
            </a:r>
          </a:p>
          <a:p>
            <a:r>
              <a:rPr lang="sk-SK" b="1" cap="all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(minulý jednoduchý čas)</a:t>
            </a:r>
          </a:p>
          <a:p>
            <a:pPr algn="l"/>
            <a:endParaRPr lang="sk-SK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sk-SK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USE: </a:t>
            </a:r>
          </a:p>
          <a:p>
            <a:pPr algn="l"/>
            <a:r>
              <a:rPr lang="sk-SK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Jednoduchý minulý čas používame na vyjadrenie deja a stavu, ktorý sa udial v minulosti a je </a:t>
            </a:r>
            <a:r>
              <a:rPr lang="sk-SK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UKONČENÝ</a:t>
            </a:r>
            <a:r>
              <a:rPr lang="sk-SK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sk-SK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sk-SK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SIGNAL WORDS:</a:t>
            </a:r>
          </a:p>
          <a:p>
            <a:pPr algn="l"/>
            <a:r>
              <a:rPr lang="sk-SK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YESTERDAY</a:t>
            </a:r>
            <a:r>
              <a:rPr lang="sk-SK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(včera) </a:t>
            </a:r>
          </a:p>
          <a:p>
            <a:pPr algn="l"/>
            <a:r>
              <a:rPr lang="sk-SK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AGO</a:t>
            </a:r>
            <a:r>
              <a:rPr lang="sk-SK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(pred)</a:t>
            </a:r>
          </a:p>
          <a:p>
            <a:pPr algn="l"/>
            <a:r>
              <a:rPr lang="sk-SK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LAST</a:t>
            </a:r>
            <a:r>
              <a:rPr lang="sk-SK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(minulý)</a:t>
            </a:r>
          </a:p>
          <a:p>
            <a:pPr algn="l"/>
            <a:r>
              <a:rPr lang="sk-SK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sk-SK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(+ časový údaj)</a:t>
            </a:r>
          </a:p>
          <a:p>
            <a:pPr algn="l"/>
            <a:r>
              <a:rPr lang="sk-SK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sk-SK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(+ deň týždňa)</a:t>
            </a:r>
          </a:p>
          <a:p>
            <a:pPr algn="l"/>
            <a:r>
              <a:rPr lang="sk-SK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sk-SK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(+ mesiac/rok)</a:t>
            </a:r>
          </a:p>
          <a:p>
            <a:pPr algn="l">
              <a:buFont typeface="Arial" pitchFamily="34" charset="0"/>
              <a:buChar char="•"/>
            </a:pP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6" name="Picture 7" descr="charlie1">
            <a:extLst>
              <a:ext uri="{FF2B5EF4-FFF2-40B4-BE49-F238E27FC236}">
                <a16:creationId xmlns:a16="http://schemas.microsoft.com/office/drawing/2014/main" id="{A64DCC85-B909-464A-8108-094EA77E7F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486839"/>
            <a:ext cx="2304256" cy="2253284"/>
          </a:xfrm>
          <a:prstGeom prst="rect">
            <a:avLst/>
          </a:prstGeom>
          <a:noFill/>
          <a:ln>
            <a:noFill/>
          </a:ln>
          <a:effectLst>
            <a:glow rad="215900">
              <a:srgbClr val="FF0000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8563" y="188640"/>
            <a:ext cx="8786874" cy="62865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k-SK" b="1" dirty="0">
                <a:latin typeface="Times New Roman" pitchFamily="18" charset="0"/>
                <a:cs typeface="Times New Roman" pitchFamily="18" charset="0"/>
              </a:rPr>
              <a:t>FORM:</a:t>
            </a:r>
          </a:p>
          <a:p>
            <a:pPr>
              <a:buNone/>
            </a:pPr>
            <a:r>
              <a:rPr lang="sk-SK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sk-SK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Osoba</a:t>
            </a:r>
            <a:r>
              <a:rPr lang="sk-SK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(I/</a:t>
            </a:r>
            <a:r>
              <a:rPr lang="sk-SK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sk-SK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sk-SK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sk-SK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/My </a:t>
            </a:r>
            <a:r>
              <a:rPr lang="sk-SK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brother</a:t>
            </a:r>
            <a:r>
              <a:rPr lang="sk-SK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sk-SK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sk-SK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sk-SK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sk-SK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sk-SK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sloveso v minulom čase</a:t>
            </a:r>
            <a:r>
              <a:rPr lang="sk-SK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sk-SK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lived</a:t>
            </a:r>
            <a:r>
              <a:rPr lang="sk-SK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sk-SK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played</a:t>
            </a:r>
            <a:r>
              <a:rPr lang="sk-SK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sk-SK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did</a:t>
            </a:r>
            <a:r>
              <a:rPr lang="sk-SK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/had/) + 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zvyšná časť vety</a:t>
            </a:r>
          </a:p>
          <a:p>
            <a:pPr>
              <a:buNone/>
            </a:pPr>
            <a:endParaRPr lang="sk-SK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visit</a:t>
            </a:r>
            <a:r>
              <a:rPr lang="sk-SK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Museum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dirty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Saturday</a:t>
            </a:r>
            <a:r>
              <a:rPr lang="sk-SK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pPr>
              <a:buNone/>
            </a:pPr>
            <a:r>
              <a:rPr lang="sk-SK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pass</a:t>
            </a:r>
            <a:r>
              <a:rPr lang="sk-SK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my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driving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test </a:t>
            </a:r>
            <a:r>
              <a:rPr lang="sk-SK" b="1" dirty="0">
                <a:latin typeface="Times New Roman" pitchFamily="18" charset="0"/>
                <a:cs typeface="Times New Roman" pitchFamily="18" charset="0"/>
              </a:rPr>
              <a:t>on 3 </a:t>
            </a: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May</a:t>
            </a:r>
            <a:endParaRPr lang="sk-SK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sk-SK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sk-SK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broke</a:t>
            </a:r>
            <a:r>
              <a:rPr lang="sk-SK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his</a:t>
            </a:r>
            <a:r>
              <a:rPr lang="sk-SK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arm</a:t>
            </a:r>
            <a:r>
              <a:rPr lang="sk-SK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sk-SK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June</a:t>
            </a:r>
            <a:r>
              <a:rPr lang="sk-SK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sk-SK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sk-SK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saw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film </a:t>
            </a: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sk-SK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weeks</a:t>
            </a:r>
            <a:r>
              <a:rPr lang="sk-SK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ago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sk-SK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sk-SK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mov</a:t>
            </a:r>
            <a:r>
              <a:rPr lang="sk-SK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sk-SK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sk-SK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Australia</a:t>
            </a:r>
            <a:r>
              <a:rPr lang="sk-SK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last</a:t>
            </a:r>
            <a:r>
              <a:rPr lang="sk-SK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year</a:t>
            </a:r>
            <a:r>
              <a:rPr lang="sk-SK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arriv</a:t>
            </a:r>
            <a:r>
              <a:rPr lang="sk-SK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sk-SK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here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sk-SK" b="1" dirty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o´clock</a:t>
            </a:r>
            <a:r>
              <a:rPr lang="sk-SK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sk-SK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sk-SK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finish</a:t>
            </a:r>
            <a:r>
              <a:rPr lang="sk-SK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sk-SK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homework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dirty="0">
                <a:latin typeface="Times New Roman" pitchFamily="18" charset="0"/>
                <a:cs typeface="Times New Roman" pitchFamily="18" charset="0"/>
              </a:rPr>
              <a:t>at 10 </a:t>
            </a: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o´clock</a:t>
            </a:r>
            <a:r>
              <a:rPr lang="sk-SK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last</a:t>
            </a:r>
            <a:r>
              <a:rPr lang="sk-SK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night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.</a:t>
            </a:r>
            <a:endParaRPr lang="sk-SK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k-SK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cxnSp>
        <p:nvCxnSpPr>
          <p:cNvPr id="5" name="Rovná spojovacia šípka 4"/>
          <p:cNvCxnSpPr/>
          <p:nvPr/>
        </p:nvCxnSpPr>
        <p:spPr>
          <a:xfrm>
            <a:off x="571472" y="3000372"/>
            <a:ext cx="1928826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ovná spojovacia šípka 5"/>
          <p:cNvCxnSpPr/>
          <p:nvPr/>
        </p:nvCxnSpPr>
        <p:spPr>
          <a:xfrm rot="5400000" flipH="1" flipV="1">
            <a:off x="964381" y="4393413"/>
            <a:ext cx="1714512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14282" y="214290"/>
            <a:ext cx="8786874" cy="6429420"/>
          </a:xfrm>
        </p:spPr>
        <p:txBody>
          <a:bodyPr/>
          <a:lstStyle/>
          <a:p>
            <a:pPr>
              <a:buNone/>
            </a:pPr>
            <a:r>
              <a:rPr lang="sk-SK" b="1" cap="all" dirty="0" err="1">
                <a:latin typeface="Times New Roman" pitchFamily="18" charset="0"/>
                <a:cs typeface="Times New Roman" pitchFamily="18" charset="0"/>
              </a:rPr>
              <a:t>Negative</a:t>
            </a:r>
            <a:r>
              <a:rPr lang="sk-SK" b="1" cap="all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sk-SK" dirty="0">
                <a:latin typeface="Times New Roman" pitchFamily="18" charset="0"/>
                <a:cs typeface="Times New Roman" pitchFamily="18" charset="0"/>
              </a:rPr>
              <a:t>I</a:t>
            </a:r>
          </a:p>
          <a:p>
            <a:pPr>
              <a:buNone/>
            </a:pPr>
            <a:r>
              <a:rPr lang="sk-SK" dirty="0" err="1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</a:p>
          <a:p>
            <a:pPr>
              <a:buNone/>
            </a:pPr>
            <a:r>
              <a:rPr lang="sk-SK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sk-SK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sk-SK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DID NOT </a:t>
            </a:r>
            <a:r>
              <a:rPr lang="sk-SK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see</a:t>
            </a:r>
            <a:r>
              <a:rPr lang="sk-SK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sk-SK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shooting</a:t>
            </a:r>
            <a:r>
              <a:rPr lang="sk-SK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star</a:t>
            </a:r>
            <a:r>
              <a:rPr lang="sk-SK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sk-SK" dirty="0" err="1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sk-SK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DIDN´T</a:t>
            </a:r>
            <a:r>
              <a:rPr lang="sk-SK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like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film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sk-SK" dirty="0" err="1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answer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phone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sk-SK" dirty="0" err="1">
                <a:latin typeface="Times New Roman" pitchFamily="18" charset="0"/>
                <a:cs typeface="Times New Roman" pitchFamily="18" charset="0"/>
              </a:rPr>
              <a:t>You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They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Rovná spojovacia šípka 3"/>
          <p:cNvCxnSpPr/>
          <p:nvPr/>
        </p:nvCxnSpPr>
        <p:spPr>
          <a:xfrm>
            <a:off x="642910" y="1000108"/>
            <a:ext cx="2428892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ovná spojovacia šípka 4"/>
          <p:cNvCxnSpPr/>
          <p:nvPr/>
        </p:nvCxnSpPr>
        <p:spPr>
          <a:xfrm rot="5400000" flipH="1" flipV="1">
            <a:off x="1107257" y="2678901"/>
            <a:ext cx="2143140" cy="1785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6">
            <a:extLst>
              <a:ext uri="{FF2B5EF4-FFF2-40B4-BE49-F238E27FC236}">
                <a16:creationId xmlns:a16="http://schemas.microsoft.com/office/drawing/2014/main" id="{60BAAB12-B848-40F0-8C89-9C3CBFCC6A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5860" y="3896050"/>
            <a:ext cx="2147045" cy="26918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14282" y="285728"/>
            <a:ext cx="8750206" cy="645564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sk-SK" sz="3600" b="1" cap="all" dirty="0" err="1">
                <a:latin typeface="Times New Roman" pitchFamily="18" charset="0"/>
                <a:cs typeface="Times New Roman" pitchFamily="18" charset="0"/>
              </a:rPr>
              <a:t>question</a:t>
            </a:r>
            <a:r>
              <a:rPr lang="sk-SK" sz="3600" b="1" cap="all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sk-SK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sk-SK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sz="5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DID </a:t>
            </a:r>
            <a:r>
              <a:rPr lang="sk-SK" sz="5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+ osoba</a:t>
            </a:r>
            <a:r>
              <a:rPr lang="sk-SK" sz="5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(I/He/</a:t>
            </a:r>
            <a:r>
              <a:rPr lang="sk-SK" sz="5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sk-SK" sz="5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/My </a:t>
            </a:r>
            <a:r>
              <a:rPr lang="sk-SK" sz="5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brother</a:t>
            </a:r>
            <a:r>
              <a:rPr lang="sk-SK" sz="5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sk-SK" sz="5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sk-SK" sz="5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sk-SK" sz="5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sk-SK" sz="5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sk-SK" sz="5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sloveso v ZÁKLADNOM ČASE </a:t>
            </a:r>
            <a:r>
              <a:rPr lang="sk-SK" sz="5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k-SK" sz="5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live</a:t>
            </a:r>
            <a:r>
              <a:rPr lang="sk-SK" sz="5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sk-SK" sz="5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play</a:t>
            </a:r>
            <a:r>
              <a:rPr lang="sk-SK" sz="5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/do/</a:t>
            </a:r>
            <a:r>
              <a:rPr lang="sk-SK" sz="5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sk-SK" sz="5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sk-SK" sz="5100" dirty="0">
                <a:latin typeface="Times New Roman" pitchFamily="18" charset="0"/>
                <a:cs typeface="Times New Roman" pitchFamily="18" charset="0"/>
              </a:rPr>
              <a:t>zvyšná časť vety</a:t>
            </a:r>
          </a:p>
          <a:p>
            <a:pPr>
              <a:buNone/>
            </a:pPr>
            <a:endParaRPr lang="sk-SK" sz="5100" b="1" cap="all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sk-SK" sz="5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  <a:p>
            <a:pPr algn="ctr">
              <a:buNone/>
            </a:pPr>
            <a:r>
              <a:rPr lang="sk-SK" sz="5100" dirty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sk-SK" sz="5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sk-SK" sz="51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sz="5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</a:t>
            </a:r>
            <a:r>
              <a:rPr lang="sk-SK" sz="5100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sk-SK" sz="5100" dirty="0" err="1">
                <a:latin typeface="Times New Roman" pitchFamily="18" charset="0"/>
                <a:cs typeface="Times New Roman" pitchFamily="18" charset="0"/>
              </a:rPr>
              <a:t>Wimbledon</a:t>
            </a:r>
            <a:r>
              <a:rPr lang="sk-SK" sz="5100" dirty="0">
                <a:latin typeface="Times New Roman" pitchFamily="18" charset="0"/>
                <a:cs typeface="Times New Roman" pitchFamily="18" charset="0"/>
              </a:rPr>
              <a:t>?                     </a:t>
            </a:r>
          </a:p>
          <a:p>
            <a:pPr>
              <a:buNone/>
            </a:pPr>
            <a:r>
              <a:rPr lang="sk-SK" sz="5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sk-SK" sz="5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DID </a:t>
            </a:r>
            <a:r>
              <a:rPr lang="sk-SK" sz="5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sk-SK" sz="51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sk-SK" sz="5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sz="5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win</a:t>
            </a:r>
            <a:r>
              <a:rPr lang="sk-SK" sz="5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5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sk-SK" sz="5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5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award</a:t>
            </a:r>
            <a:r>
              <a:rPr lang="sk-SK" sz="5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sk-SK" sz="51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sz="5100" dirty="0">
                <a:latin typeface="Times New Roman" pitchFamily="18" charset="0"/>
                <a:cs typeface="Times New Roman" pitchFamily="18" charset="0"/>
              </a:rPr>
              <a:t>                                                       </a:t>
            </a:r>
            <a:r>
              <a:rPr lang="sk-SK" sz="51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endParaRPr lang="sk-SK" sz="51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sk-SK" sz="5100" dirty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sk-SK" sz="51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sk-SK" sz="5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51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sz="5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eat</a:t>
            </a:r>
            <a:r>
              <a:rPr lang="sk-SK" sz="5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51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sk-SK" sz="5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5100" dirty="0" err="1">
                <a:latin typeface="Times New Roman" pitchFamily="18" charset="0"/>
                <a:cs typeface="Times New Roman" pitchFamily="18" charset="0"/>
              </a:rPr>
              <a:t>strawberries</a:t>
            </a:r>
            <a:r>
              <a:rPr lang="sk-SK" sz="51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>
              <a:buNone/>
            </a:pPr>
            <a:r>
              <a:rPr lang="sk-SK" sz="5100" dirty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sk-SK" sz="51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sk-SK" sz="51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sz="5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sk-SK" sz="51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sk-SK" sz="5100" dirty="0" err="1">
                <a:latin typeface="Times New Roman" pitchFamily="18" charset="0"/>
                <a:cs typeface="Times New Roman" pitchFamily="18" charset="0"/>
              </a:rPr>
              <a:t>good</a:t>
            </a:r>
            <a:r>
              <a:rPr lang="sk-SK" sz="5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5100" dirty="0" err="1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sk-SK" sz="5100" dirty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algn="ctr">
              <a:buNone/>
            </a:pPr>
            <a:r>
              <a:rPr lang="sk-SK" sz="5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sk-SK" sz="51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They</a:t>
            </a:r>
            <a:endParaRPr lang="sk-SK" sz="51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k-SK" sz="51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sz="5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sk-SK" sz="5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5100" b="1" dirty="0" err="1">
                <a:latin typeface="Times New Roman" pitchFamily="18" charset="0"/>
                <a:cs typeface="Times New Roman" pitchFamily="18" charset="0"/>
              </a:rPr>
              <a:t>did</a:t>
            </a:r>
            <a:r>
              <a:rPr lang="sk-SK" sz="5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5100" dirty="0" err="1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sk-SK" sz="5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5100" dirty="0" err="1">
                <a:latin typeface="Times New Roman" pitchFamily="18" charset="0"/>
                <a:cs typeface="Times New Roman" pitchFamily="18" charset="0"/>
              </a:rPr>
              <a:t>stay</a:t>
            </a:r>
            <a:r>
              <a:rPr lang="sk-SK" sz="51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sk-SK" sz="5100" b="1" cap="all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sk-SK" sz="5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5100" dirty="0" err="1">
                <a:latin typeface="Times New Roman" pitchFamily="18" charset="0"/>
                <a:cs typeface="Times New Roman" pitchFamily="18" charset="0"/>
              </a:rPr>
              <a:t>mark</a:t>
            </a:r>
            <a:r>
              <a:rPr lang="sk-SK" sz="51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sz="5100" b="1" dirty="0" err="1">
                <a:latin typeface="Times New Roman" pitchFamily="18" charset="0"/>
                <a:cs typeface="Times New Roman" pitchFamily="18" charset="0"/>
              </a:rPr>
              <a:t>did</a:t>
            </a:r>
            <a:r>
              <a:rPr lang="sk-SK" sz="5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5100" dirty="0" err="1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sk-SK" sz="5100" dirty="0">
                <a:latin typeface="Times New Roman" pitchFamily="18" charset="0"/>
                <a:cs typeface="Times New Roman" pitchFamily="18" charset="0"/>
              </a:rPr>
              <a:t> get?</a:t>
            </a:r>
          </a:p>
          <a:p>
            <a:pPr>
              <a:buNone/>
            </a:pPr>
            <a:r>
              <a:rPr lang="sk-SK" sz="5100" b="1" cap="all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WHen</a:t>
            </a:r>
            <a:r>
              <a:rPr lang="sk-SK" sz="5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5100" b="1" dirty="0" err="1">
                <a:latin typeface="Times New Roman" pitchFamily="18" charset="0"/>
                <a:cs typeface="Times New Roman" pitchFamily="18" charset="0"/>
              </a:rPr>
              <a:t>did</a:t>
            </a:r>
            <a:r>
              <a:rPr lang="sk-SK" sz="5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5100" dirty="0" err="1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sk-SK" sz="5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5100" dirty="0" err="1">
                <a:latin typeface="Times New Roman" pitchFamily="18" charset="0"/>
                <a:cs typeface="Times New Roman" pitchFamily="18" charset="0"/>
              </a:rPr>
              <a:t>go</a:t>
            </a:r>
            <a:r>
              <a:rPr lang="sk-SK" sz="5100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sk-SK" sz="5100" dirty="0" err="1">
                <a:latin typeface="Times New Roman" pitchFamily="18" charset="0"/>
                <a:cs typeface="Times New Roman" pitchFamily="18" charset="0"/>
              </a:rPr>
              <a:t>England</a:t>
            </a:r>
            <a:r>
              <a:rPr lang="sk-SK" sz="51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sk-SK" sz="5100" b="1" cap="all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Why</a:t>
            </a:r>
            <a:r>
              <a:rPr lang="sk-SK" sz="5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5100" b="1" dirty="0" err="1">
                <a:latin typeface="Times New Roman" pitchFamily="18" charset="0"/>
                <a:cs typeface="Times New Roman" pitchFamily="18" charset="0"/>
              </a:rPr>
              <a:t>did</a:t>
            </a:r>
            <a:r>
              <a:rPr lang="sk-SK" sz="5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5100" dirty="0" err="1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sk-SK" sz="5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5100" dirty="0" err="1">
                <a:latin typeface="Times New Roman" pitchFamily="18" charset="0"/>
                <a:cs typeface="Times New Roman" pitchFamily="18" charset="0"/>
              </a:rPr>
              <a:t>come</a:t>
            </a:r>
            <a:r>
              <a:rPr lang="sk-SK" sz="5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5100" dirty="0" err="1">
                <a:latin typeface="Times New Roman" pitchFamily="18" charset="0"/>
                <a:cs typeface="Times New Roman" pitchFamily="18" charset="0"/>
              </a:rPr>
              <a:t>home</a:t>
            </a:r>
            <a:r>
              <a:rPr lang="sk-SK" sz="51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sk-SK" sz="5100" b="1" cap="all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sk-SK" sz="5100" b="1" cap="al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5100" b="1" dirty="0" err="1">
                <a:latin typeface="Times New Roman" pitchFamily="18" charset="0"/>
                <a:cs typeface="Times New Roman" pitchFamily="18" charset="0"/>
              </a:rPr>
              <a:t>did</a:t>
            </a:r>
            <a:r>
              <a:rPr lang="sk-SK" sz="5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5100" dirty="0" err="1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sk-SK" sz="5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5100" dirty="0" err="1">
                <a:latin typeface="Times New Roman" pitchFamily="18" charset="0"/>
                <a:cs typeface="Times New Roman" pitchFamily="18" charset="0"/>
              </a:rPr>
              <a:t>go</a:t>
            </a:r>
            <a:r>
              <a:rPr lang="sk-SK" sz="51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endParaRPr lang="sk-SK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dirty="0"/>
          </a:p>
        </p:txBody>
      </p:sp>
      <p:cxnSp>
        <p:nvCxnSpPr>
          <p:cNvPr id="4" name="Rovná spojovacia šípka 3"/>
          <p:cNvCxnSpPr>
            <a:cxnSpLocks/>
          </p:cNvCxnSpPr>
          <p:nvPr/>
        </p:nvCxnSpPr>
        <p:spPr>
          <a:xfrm flipH="1">
            <a:off x="1258891" y="2060848"/>
            <a:ext cx="2232248" cy="7823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ovacia šípka 6"/>
          <p:cNvCxnSpPr>
            <a:cxnSpLocks/>
          </p:cNvCxnSpPr>
          <p:nvPr/>
        </p:nvCxnSpPr>
        <p:spPr>
          <a:xfrm flipH="1" flipV="1">
            <a:off x="1261418" y="2943277"/>
            <a:ext cx="2510197" cy="15844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357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b="1" cap="all" dirty="0" err="1">
                <a:latin typeface="Times New Roman" pitchFamily="18" charset="0"/>
                <a:cs typeface="Times New Roman" pitchFamily="18" charset="0"/>
              </a:rPr>
              <a:t>Short</a:t>
            </a:r>
            <a:r>
              <a:rPr lang="sk-SK" b="1" cap="al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cap="all" dirty="0" err="1">
                <a:latin typeface="Times New Roman" pitchFamily="18" charset="0"/>
                <a:cs typeface="Times New Roman" pitchFamily="18" charset="0"/>
              </a:rPr>
              <a:t>answers</a:t>
            </a:r>
            <a:r>
              <a:rPr lang="sk-SK" b="1" cap="all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sk-SK" b="1" cap="all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u="sng" dirty="0" err="1">
                <a:latin typeface="Times New Roman" pitchFamily="18" charset="0"/>
                <a:cs typeface="Times New Roman" pitchFamily="18" charset="0"/>
              </a:rPr>
              <a:t>Did</a:t>
            </a:r>
            <a:r>
              <a:rPr lang="sk-SK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u="sng" dirty="0" err="1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sk-SK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u="sng" dirty="0" err="1">
                <a:latin typeface="Times New Roman" pitchFamily="18" charset="0"/>
                <a:cs typeface="Times New Roman" pitchFamily="18" charset="0"/>
              </a:rPr>
              <a:t>enjoy</a:t>
            </a:r>
            <a:r>
              <a:rPr lang="sk-SK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u="sng" dirty="0" err="1"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sk-SK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u="sng" dirty="0" err="1">
                <a:latin typeface="Times New Roman" pitchFamily="18" charset="0"/>
                <a:cs typeface="Times New Roman" pitchFamily="18" charset="0"/>
              </a:rPr>
              <a:t>holiday</a:t>
            </a:r>
            <a:r>
              <a:rPr lang="sk-SK" u="sng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sk-SK" dirty="0" err="1">
                <a:latin typeface="Times New Roman" pitchFamily="18" charset="0"/>
                <a:cs typeface="Times New Roman" pitchFamily="18" charset="0"/>
              </a:rPr>
              <a:t>Yes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, I </a:t>
            </a:r>
            <a:r>
              <a:rPr lang="sk-SK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did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sk-SK" dirty="0">
                <a:latin typeface="Times New Roman" pitchFamily="18" charset="0"/>
                <a:cs typeface="Times New Roman" pitchFamily="18" charset="0"/>
              </a:rPr>
              <a:t>No, I </a:t>
            </a:r>
            <a:r>
              <a:rPr lang="sk-SK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didn´t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sk-SK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u="sng" dirty="0" err="1">
                <a:latin typeface="Times New Roman" pitchFamily="18" charset="0"/>
                <a:cs typeface="Times New Roman" pitchFamily="18" charset="0"/>
              </a:rPr>
              <a:t>Did</a:t>
            </a:r>
            <a:r>
              <a:rPr lang="sk-SK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u="sng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k-SK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sk-SK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600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win</a:t>
            </a:r>
            <a:r>
              <a:rPr lang="sk-SK" sz="36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600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sk-SK" sz="36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600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award</a:t>
            </a:r>
            <a:r>
              <a:rPr lang="sk-SK" sz="36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sk-SK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dirty="0" err="1">
                <a:latin typeface="Times New Roman" pitchFamily="18" charset="0"/>
                <a:cs typeface="Times New Roman" pitchFamily="18" charset="0"/>
              </a:rPr>
              <a:t>Yes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did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sk-SK" dirty="0">
                <a:latin typeface="Times New Roman" pitchFamily="18" charset="0"/>
                <a:cs typeface="Times New Roman" pitchFamily="18" charset="0"/>
              </a:rPr>
              <a:t>No,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didn´t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sk-SK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k-SK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14282" y="214290"/>
            <a:ext cx="8472518" cy="6143668"/>
          </a:xfrm>
        </p:spPr>
        <p:txBody>
          <a:bodyPr/>
          <a:lstStyle/>
          <a:p>
            <a:pPr algn="ctr">
              <a:buNone/>
            </a:pPr>
            <a:r>
              <a:rPr lang="sk-SK" b="1" cap="all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Past</a:t>
            </a:r>
            <a:r>
              <a:rPr lang="sk-SK" b="1" cap="all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cap="all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continuous</a:t>
            </a:r>
            <a:r>
              <a:rPr lang="sk-SK" b="1" cap="all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cap="all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tense</a:t>
            </a:r>
            <a:endParaRPr lang="sk-SK" b="1" cap="all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b="1" dirty="0">
                <a:latin typeface="Times New Roman" pitchFamily="18" charset="0"/>
                <a:cs typeface="Times New Roman" pitchFamily="18" charset="0"/>
              </a:rPr>
              <a:t>USE: </a:t>
            </a:r>
          </a:p>
          <a:p>
            <a:pPr>
              <a:buNone/>
            </a:pPr>
            <a:r>
              <a:rPr lang="sk-SK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Priebehový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minulý čas používame, keď hovoríme, že niekto bol v strede deja alebo situácie v istom čase v minulosti</a:t>
            </a:r>
          </a:p>
          <a:p>
            <a:pPr>
              <a:buNone/>
            </a:pPr>
            <a:endParaRPr lang="sk-SK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k-SK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Past Continuous Tense | Past Continuous Examples | Grammar for Kids">
            <a:extLst>
              <a:ext uri="{FF2B5EF4-FFF2-40B4-BE49-F238E27FC236}">
                <a16:creationId xmlns:a16="http://schemas.microsoft.com/office/drawing/2014/main" id="{906172EC-3DA4-4DB9-B165-A851AA8F38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3" t="36116" r="3747" b="3842"/>
          <a:stretch/>
        </p:blipFill>
        <p:spPr bwMode="auto">
          <a:xfrm>
            <a:off x="1691680" y="3155807"/>
            <a:ext cx="4980145" cy="3202151"/>
          </a:xfrm>
          <a:prstGeom prst="rect">
            <a:avLst/>
          </a:prstGeom>
          <a:noFill/>
          <a:effectLst>
            <a:glow rad="127000">
              <a:srgbClr val="FF0000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35798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k-SK" b="1" dirty="0">
                <a:latin typeface="Times New Roman" pitchFamily="18" charset="0"/>
                <a:cs typeface="Times New Roman" pitchFamily="18" charset="0"/>
              </a:rPr>
              <a:t>FORM:</a:t>
            </a:r>
          </a:p>
          <a:p>
            <a:pPr>
              <a:buNone/>
            </a:pPr>
            <a:endParaRPr lang="sk-SK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dirty="0">
                <a:latin typeface="Times New Roman" pitchFamily="18" charset="0"/>
                <a:cs typeface="Times New Roman" pitchFamily="18" charset="0"/>
              </a:rPr>
              <a:t>I                                 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cook</a:t>
            </a: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dinner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o´clock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sk-SK" dirty="0" err="1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sk-SK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walk</a:t>
            </a: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along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path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.                 </a:t>
            </a:r>
          </a:p>
          <a:p>
            <a:pPr>
              <a:buNone/>
            </a:pPr>
            <a:r>
              <a:rPr lang="sk-SK" dirty="0" err="1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liv</a:t>
            </a: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France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2004.</a:t>
            </a:r>
          </a:p>
          <a:p>
            <a:pPr>
              <a:buNone/>
            </a:pPr>
            <a:r>
              <a:rPr lang="sk-SK" dirty="0" err="1">
                <a:latin typeface="Times New Roman" pitchFamily="18" charset="0"/>
                <a:cs typeface="Times New Roman" pitchFamily="18" charset="0"/>
              </a:rPr>
              <a:t>It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k-SK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k-SK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dirty="0" err="1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watch</a:t>
            </a: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TV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yesterday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sk-SK" dirty="0" err="1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sk-SK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sk-SK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writ</a:t>
            </a: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sk-SK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e-mail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yesterday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sk-SK" dirty="0" err="1">
                <a:latin typeface="Times New Roman" pitchFamily="18" charset="0"/>
                <a:cs typeface="Times New Roman" pitchFamily="18" charset="0"/>
              </a:rPr>
              <a:t>They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  <p:cxnSp>
        <p:nvCxnSpPr>
          <p:cNvPr id="4" name="Rovná spojovacia šípka 3"/>
          <p:cNvCxnSpPr/>
          <p:nvPr/>
        </p:nvCxnSpPr>
        <p:spPr>
          <a:xfrm>
            <a:off x="857224" y="5000636"/>
            <a:ext cx="100013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ovacia šípka 6"/>
          <p:cNvCxnSpPr/>
          <p:nvPr/>
        </p:nvCxnSpPr>
        <p:spPr>
          <a:xfrm flipV="1">
            <a:off x="642910" y="2285992"/>
            <a:ext cx="1571636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ovacia šípka 12"/>
          <p:cNvCxnSpPr/>
          <p:nvPr/>
        </p:nvCxnSpPr>
        <p:spPr>
          <a:xfrm>
            <a:off x="571472" y="1571612"/>
            <a:ext cx="1643074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ovacia šípka 14"/>
          <p:cNvCxnSpPr/>
          <p:nvPr/>
        </p:nvCxnSpPr>
        <p:spPr>
          <a:xfrm rot="5400000" flipH="1" flipV="1">
            <a:off x="1035819" y="5607859"/>
            <a:ext cx="928694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14282" y="214290"/>
            <a:ext cx="8786874" cy="642942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sk-SK" b="1" cap="all" dirty="0" err="1">
                <a:latin typeface="Times New Roman" pitchFamily="18" charset="0"/>
                <a:cs typeface="Times New Roman" pitchFamily="18" charset="0"/>
              </a:rPr>
              <a:t>Negative</a:t>
            </a:r>
            <a:r>
              <a:rPr lang="sk-SK" b="1" cap="all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sk-SK" dirty="0">
                <a:latin typeface="Times New Roman" pitchFamily="18" charset="0"/>
                <a:cs typeface="Times New Roman" pitchFamily="18" charset="0"/>
              </a:rPr>
              <a:t>I</a:t>
            </a:r>
          </a:p>
          <a:p>
            <a:pPr>
              <a:buNone/>
            </a:pPr>
            <a:r>
              <a:rPr lang="sk-SK" dirty="0" err="1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</a:p>
          <a:p>
            <a:pPr>
              <a:buNone/>
            </a:pPr>
            <a:r>
              <a:rPr lang="sk-SK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sk-SK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sk-SK" sz="4000" b="1" cap="all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sk-SK" sz="4000" b="1" cap="all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sk-SK" sz="3600" dirty="0" err="1">
                <a:latin typeface="Times New Roman" pitchFamily="18" charset="0"/>
                <a:cs typeface="Times New Roman" pitchFamily="18" charset="0"/>
              </a:rPr>
              <a:t>watch</a:t>
            </a:r>
            <a:r>
              <a:rPr lang="sk-SK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TV</a:t>
            </a:r>
            <a:r>
              <a:rPr lang="sk-SK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sk-SK" dirty="0" err="1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sk-SK" sz="4000" b="1" cap="all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sk-SK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N´T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cook</a:t>
            </a: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dinner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sk-SK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k-SK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dirty="0" err="1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sk-SK" sz="4000" b="1" cap="all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sk-SK" sz="4000" b="1" cap="all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sk-SK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liv</a:t>
            </a:r>
            <a:r>
              <a:rPr lang="sk-SK" b="1" dirty="0" err="1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France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2004</a:t>
            </a:r>
            <a:r>
              <a:rPr lang="sk-SK" sz="4000" dirty="0">
                <a:latin typeface="Times New Roman" pitchFamily="18" charset="0"/>
                <a:cs typeface="Times New Roman" pitchFamily="18" charset="0"/>
              </a:rPr>
              <a:t>                        </a:t>
            </a:r>
          </a:p>
          <a:p>
            <a:pPr>
              <a:buNone/>
            </a:pPr>
            <a:r>
              <a:rPr lang="sk-SK" dirty="0" err="1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sk-SK" sz="4000" b="1" cap="all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weren´t</a:t>
            </a:r>
            <a:r>
              <a:rPr lang="sk-SK" sz="4000" b="1" cap="all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sz="3500" dirty="0" err="1">
                <a:latin typeface="Times New Roman" pitchFamily="18" charset="0"/>
                <a:cs typeface="Times New Roman" pitchFamily="18" charset="0"/>
              </a:rPr>
              <a:t>eat</a:t>
            </a:r>
            <a:r>
              <a:rPr lang="sk-SK" sz="3500" b="1" dirty="0" err="1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sk-SK" sz="35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sz="3500" dirty="0" err="1">
                <a:latin typeface="Times New Roman" pitchFamily="18" charset="0"/>
                <a:cs typeface="Times New Roman" pitchFamily="18" charset="0"/>
              </a:rPr>
              <a:t>dinner</a:t>
            </a:r>
            <a:r>
              <a:rPr lang="sk-SK" sz="35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sk-SK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They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Rovná spojovacia šípka 3"/>
          <p:cNvCxnSpPr/>
          <p:nvPr/>
        </p:nvCxnSpPr>
        <p:spPr>
          <a:xfrm>
            <a:off x="500034" y="1071546"/>
            <a:ext cx="2000264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ovná spojovacia šípka 4"/>
          <p:cNvCxnSpPr/>
          <p:nvPr/>
        </p:nvCxnSpPr>
        <p:spPr>
          <a:xfrm flipV="1">
            <a:off x="642910" y="2143116"/>
            <a:ext cx="1857388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ovacia šípka 6"/>
          <p:cNvCxnSpPr/>
          <p:nvPr/>
        </p:nvCxnSpPr>
        <p:spPr>
          <a:xfrm>
            <a:off x="1142976" y="4714884"/>
            <a:ext cx="100013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ovacia šípka 8"/>
          <p:cNvCxnSpPr/>
          <p:nvPr/>
        </p:nvCxnSpPr>
        <p:spPr>
          <a:xfrm flipV="1">
            <a:off x="1142976" y="5143512"/>
            <a:ext cx="1000132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</TotalTime>
  <Words>734</Words>
  <Application>Microsoft Macintosh PowerPoint</Application>
  <PresentationFormat>Prezentácia na obrazovke (4:3)</PresentationFormat>
  <Paragraphs>132</Paragraphs>
  <Slides>14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Motív Office</vt:lpstr>
      <vt:lpstr>  PAST SIMPLE TENSE  AND  PAST CONTINUOUS TENSE      Mgr. Mária Tkáčová, PhD. 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TENSES</dc:title>
  <dc:creator>Maria</dc:creator>
  <cp:lastModifiedBy>Boroš Rastislav</cp:lastModifiedBy>
  <cp:revision>35</cp:revision>
  <dcterms:created xsi:type="dcterms:W3CDTF">2013-11-09T14:50:21Z</dcterms:created>
  <dcterms:modified xsi:type="dcterms:W3CDTF">2021-12-22T11:28:25Z</dcterms:modified>
</cp:coreProperties>
</file>