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57" r:id="rId4"/>
    <p:sldId id="258" r:id="rId5"/>
    <p:sldId id="262" r:id="rId6"/>
    <p:sldId id="263" r:id="rId7"/>
    <p:sldId id="261" r:id="rId8"/>
    <p:sldId id="264" r:id="rId9"/>
    <p:sldId id="268" r:id="rId10"/>
    <p:sldId id="271" r:id="rId11"/>
    <p:sldId id="270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67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F2206-7D65-4D22-BB0F-AC341D05FEBF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40A8-E6BA-4223-8060-2B7FD1C45A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0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40A8-E6BA-4223-8060-2B7FD1C45AB5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756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40A8-E6BA-4223-8060-2B7FD1C45AB5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35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A9F1D7-F7BC-4FE2-BDF9-FB3898D28490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94881B-E0E0-40A5-A6B1-63F6C7A2E4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F1D7-F7BC-4FE2-BDF9-FB3898D28490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881B-E0E0-40A5-A6B1-63F6C7A2E4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8A9F1D7-F7BC-4FE2-BDF9-FB3898D28490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94881B-E0E0-40A5-A6B1-63F6C7A2E4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F1D7-F7BC-4FE2-BDF9-FB3898D28490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881B-E0E0-40A5-A6B1-63F6C7A2E4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A9F1D7-F7BC-4FE2-BDF9-FB3898D28490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D94881B-E0E0-40A5-A6B1-63F6C7A2E4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F1D7-F7BC-4FE2-BDF9-FB3898D28490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881B-E0E0-40A5-A6B1-63F6C7A2E4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F1D7-F7BC-4FE2-BDF9-FB3898D28490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881B-E0E0-40A5-A6B1-63F6C7A2E4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F1D7-F7BC-4FE2-BDF9-FB3898D28490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881B-E0E0-40A5-A6B1-63F6C7A2E4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A9F1D7-F7BC-4FE2-BDF9-FB3898D28490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881B-E0E0-40A5-A6B1-63F6C7A2E4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F1D7-F7BC-4FE2-BDF9-FB3898D28490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881B-E0E0-40A5-A6B1-63F6C7A2E4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F1D7-F7BC-4FE2-BDF9-FB3898D28490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881B-E0E0-40A5-A6B1-63F6C7A2E45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A9F1D7-F7BC-4FE2-BDF9-FB3898D28490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D94881B-E0E0-40A5-A6B1-63F6C7A2E45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9792" y="575729"/>
            <a:ext cx="6444208" cy="4464496"/>
          </a:xfrm>
        </p:spPr>
        <p:txBody>
          <a:bodyPr/>
          <a:lstStyle/>
          <a:p>
            <a:pPr algn="ctr"/>
            <a:r>
              <a:rPr lang="sk-SK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Verb</a:t>
            </a:r>
            <a:r>
              <a:rPr lang="sk-SK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to </a:t>
            </a:r>
            <a:r>
              <a:rPr lang="sk-SK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be</a:t>
            </a:r>
            <a:r>
              <a:rPr lang="sk-SK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− </a:t>
            </a:r>
            <a:r>
              <a:rPr lang="sk-SK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questions</a:t>
            </a:r>
            <a:r>
              <a:rPr lang="sk-SK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br>
              <a:rPr lang="sk-SK" cap="none" dirty="0">
                <a:solidFill>
                  <a:schemeClr val="bg1"/>
                </a:solidFill>
              </a:rPr>
            </a:br>
            <a:r>
              <a:rPr lang="sk-SK" cap="none" dirty="0">
                <a:solidFill>
                  <a:schemeClr val="bg1"/>
                </a:solidFill>
              </a:rPr>
              <a:t>(Sloveso BYŤ – Otázky)</a:t>
            </a:r>
            <a:br>
              <a:rPr lang="sk-SK" cap="none" dirty="0">
                <a:solidFill>
                  <a:schemeClr val="bg1"/>
                </a:solidFill>
              </a:rPr>
            </a:br>
            <a:br>
              <a:rPr lang="sk-SK" cap="none" dirty="0">
                <a:solidFill>
                  <a:schemeClr val="bg1"/>
                </a:solidFill>
              </a:rPr>
            </a:br>
            <a:r>
              <a:rPr lang="sk-SK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Mgr. Mária Tkáčová, PhD.</a:t>
            </a:r>
            <a:br>
              <a:rPr lang="sk-SK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sk-SK" cap="none" dirty="0">
                <a:solidFill>
                  <a:schemeClr val="bg1"/>
                </a:solidFill>
              </a:rPr>
            </a:br>
            <a:endParaRPr lang="sk-SK" cap="none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4612" y="4857760"/>
            <a:ext cx="6429388" cy="2000240"/>
          </a:xfrm>
        </p:spPr>
        <p:txBody>
          <a:bodyPr>
            <a:normAutofit/>
          </a:bodyPr>
          <a:lstStyle/>
          <a:p>
            <a:r>
              <a:rPr lang="sk-SK" b="1" dirty="0"/>
              <a:t> </a:t>
            </a:r>
          </a:p>
          <a:p>
            <a:pPr algn="ctr"/>
            <a:r>
              <a:rPr lang="sk-SK" dirty="0"/>
              <a:t>ZŠ Soľ 53 </a:t>
            </a:r>
          </a:p>
          <a:p>
            <a:pPr algn="ctr"/>
            <a:r>
              <a:rPr lang="sk-SK" dirty="0"/>
              <a:t>20.12. 2021</a:t>
            </a:r>
          </a:p>
        </p:txBody>
      </p:sp>
      <p:pic>
        <p:nvPicPr>
          <p:cNvPr id="14342" name="Picture 6" descr="http://www.royalschool.sk/img/jazyky_engl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2643174" cy="3313825"/>
          </a:xfrm>
          <a:prstGeom prst="rect">
            <a:avLst/>
          </a:prstGeom>
          <a:noFill/>
        </p:spPr>
      </p:pic>
      <p:sp>
        <p:nvSpPr>
          <p:cNvPr id="14338" name="AutoShape 2" descr="http://www.ibazos.sk/components/com_djclassifieds/images/item/2273_logo_2_modra_2_thb.jpg"/>
          <p:cNvSpPr>
            <a:spLocks noChangeAspect="1" noChangeArrowheads="1"/>
          </p:cNvSpPr>
          <p:nvPr/>
        </p:nvSpPr>
        <p:spPr bwMode="auto">
          <a:xfrm>
            <a:off x="155575" y="-1241425"/>
            <a:ext cx="4171950" cy="2590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40" name="AutoShape 4" descr="http://www.ibazos.sk/components/com_djclassifieds/images/item/2273_logo_2_modra_2_thb.jpg"/>
          <p:cNvSpPr>
            <a:spLocks noChangeAspect="1" noChangeArrowheads="1"/>
          </p:cNvSpPr>
          <p:nvPr/>
        </p:nvSpPr>
        <p:spPr bwMode="auto">
          <a:xfrm>
            <a:off x="155575" y="-1241425"/>
            <a:ext cx="4171950" cy="2590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8260323C-B6EE-4250-A673-6D517B0AC956}"/>
              </a:ext>
            </a:extLst>
          </p:cNvPr>
          <p:cNvSpPr txBox="1">
            <a:spLocks/>
          </p:cNvSpPr>
          <p:nvPr/>
        </p:nvSpPr>
        <p:spPr>
          <a:xfrm>
            <a:off x="155574" y="5058446"/>
            <a:ext cx="2343583" cy="1394889"/>
          </a:xfrm>
          <a:prstGeom prst="rect">
            <a:avLst/>
          </a:prstGeom>
        </p:spPr>
        <p:txBody>
          <a:bodyPr vert="horz" lIns="45720" tIns="0" rIns="45720" bIns="0">
            <a:normAutofit lnSpcReduction="100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k-SK" b="1" dirty="0"/>
              <a:t> </a:t>
            </a:r>
          </a:p>
          <a:p>
            <a:pPr algn="ctr"/>
            <a:r>
              <a:rPr lang="sk-SK" dirty="0">
                <a:solidFill>
                  <a:schemeClr val="tx1"/>
                </a:solidFill>
              </a:rPr>
              <a:t>LESSON PLAN</a:t>
            </a:r>
          </a:p>
          <a:p>
            <a:pPr algn="ctr"/>
            <a:r>
              <a:rPr lang="sk-SK" dirty="0">
                <a:solidFill>
                  <a:schemeClr val="tx1"/>
                </a:solidFill>
              </a:rPr>
              <a:t>(Príprava na vyučovanie)</a:t>
            </a:r>
          </a:p>
          <a:p>
            <a:pPr algn="ctr"/>
            <a:endParaRPr lang="sk-SK" dirty="0">
              <a:solidFill>
                <a:schemeClr val="tx1"/>
              </a:solidFill>
            </a:endParaRPr>
          </a:p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5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"/>
            <a:ext cx="8358214" cy="1357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Expozič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časť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vyučovacej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hodiny</a:t>
            </a:r>
            <a:r>
              <a:rPr lang="sk-SK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min)</a:t>
            </a:r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/>
              <a:t>T: </a:t>
            </a:r>
            <a:r>
              <a:rPr lang="en-US" sz="2400" dirty="0"/>
              <a:t>I've got for you one </a:t>
            </a:r>
            <a:r>
              <a:rPr lang="en-US" sz="2400" dirty="0" err="1"/>
              <a:t>sentense</a:t>
            </a:r>
            <a:r>
              <a:rPr lang="en-US" sz="2400" dirty="0"/>
              <a:t> in Slovak language. </a:t>
            </a:r>
            <a:endParaRPr lang="sk-SK" sz="2400" dirty="0"/>
          </a:p>
          <a:p>
            <a:r>
              <a:rPr lang="en-US" sz="2400" dirty="0"/>
              <a:t>If you know to translate it, put your</a:t>
            </a:r>
            <a:r>
              <a:rPr lang="sk-SK" sz="2400" dirty="0"/>
              <a:t> </a:t>
            </a:r>
            <a:r>
              <a:rPr lang="en-US" sz="2400" dirty="0"/>
              <a:t>hand up. </a:t>
            </a:r>
            <a:endParaRPr lang="sk-SK" sz="2400" dirty="0"/>
          </a:p>
          <a:p>
            <a:r>
              <a:rPr lang="en-US" sz="2400" dirty="0"/>
              <a:t>The </a:t>
            </a:r>
            <a:r>
              <a:rPr lang="en-US" sz="2400" dirty="0" err="1"/>
              <a:t>sentense</a:t>
            </a:r>
            <a:r>
              <a:rPr lang="en-US" sz="2400" dirty="0"/>
              <a:t> is</a:t>
            </a:r>
            <a:r>
              <a:rPr lang="en-US" sz="2400" b="1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Oni </a:t>
            </a:r>
            <a:r>
              <a:rPr lang="en-US" sz="2400" b="1" dirty="0" err="1">
                <a:solidFill>
                  <a:srgbClr val="FF0000"/>
                </a:solidFill>
              </a:rPr>
              <a:t>sú</a:t>
            </a:r>
            <a:r>
              <a:rPr lang="en-US" sz="2400" b="1" dirty="0">
                <a:solidFill>
                  <a:srgbClr val="FF0000"/>
                </a:solidFill>
              </a:rPr>
              <a:t> v </a:t>
            </a:r>
            <a:r>
              <a:rPr lang="en-US" sz="2400" b="1" dirty="0" err="1">
                <a:solidFill>
                  <a:srgbClr val="FF0000"/>
                </a:solidFill>
              </a:rPr>
              <a:t>škole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(</a:t>
            </a:r>
            <a:r>
              <a:rPr lang="en-US" sz="1600" dirty="0" err="1"/>
              <a:t>Učiteľ</a:t>
            </a:r>
            <a:r>
              <a:rPr lang="en-US" sz="1600" dirty="0"/>
              <a:t> </a:t>
            </a:r>
            <a:r>
              <a:rPr lang="en-US" sz="1600" dirty="0" err="1"/>
              <a:t>napíše</a:t>
            </a:r>
            <a:r>
              <a:rPr lang="en-US" sz="1600" dirty="0"/>
              <a:t> </a:t>
            </a:r>
            <a:r>
              <a:rPr lang="en-US" sz="1600" dirty="0" err="1"/>
              <a:t>vetu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tabuľu</a:t>
            </a:r>
            <a:r>
              <a:rPr lang="en-US" sz="1600" dirty="0"/>
              <a:t>).</a:t>
            </a:r>
            <a:endParaRPr lang="sk-SK" sz="1600" dirty="0"/>
          </a:p>
          <a:p>
            <a:r>
              <a:rPr lang="en-US" sz="2400" dirty="0"/>
              <a:t> </a:t>
            </a:r>
            <a:endParaRPr lang="sk-SK" sz="2400" dirty="0"/>
          </a:p>
          <a:p>
            <a:r>
              <a:rPr lang="en-US" sz="2400" b="1" dirty="0"/>
              <a:t>T: </a:t>
            </a:r>
            <a:r>
              <a:rPr lang="en-US" sz="2400" dirty="0"/>
              <a:t>(name) Come here. And you can see cards here. </a:t>
            </a:r>
            <a:endParaRPr lang="sk-SK" sz="2400" dirty="0"/>
          </a:p>
          <a:p>
            <a:r>
              <a:rPr lang="en-US" sz="2400" dirty="0"/>
              <a:t>Put the cards in </a:t>
            </a:r>
            <a:r>
              <a:rPr lang="en-US" sz="2400" dirty="0" err="1"/>
              <a:t>corret</a:t>
            </a:r>
            <a:r>
              <a:rPr lang="en-US" sz="2400" dirty="0"/>
              <a:t> order.</a:t>
            </a:r>
            <a:r>
              <a:rPr lang="sk-SK" sz="2400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Učiteľ</a:t>
            </a:r>
            <a:r>
              <a:rPr lang="en-US" sz="1600" dirty="0"/>
              <a:t> </a:t>
            </a:r>
            <a:r>
              <a:rPr lang="en-US" sz="1600" dirty="0" err="1"/>
              <a:t>pomôže</a:t>
            </a:r>
            <a:r>
              <a:rPr lang="en-US" sz="1600" dirty="0"/>
              <a:t> </a:t>
            </a:r>
            <a:r>
              <a:rPr lang="en-US" sz="1600" dirty="0" err="1"/>
              <a:t>žiakovi</a:t>
            </a:r>
            <a:r>
              <a:rPr lang="en-US" sz="1600" dirty="0"/>
              <a:t> </a:t>
            </a:r>
            <a:r>
              <a:rPr lang="en-US" sz="1600" dirty="0" err="1"/>
              <a:t>pripnúť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sk-SK" sz="1600" dirty="0"/>
              <a:t> </a:t>
            </a:r>
            <a:r>
              <a:rPr lang="en-US" sz="1600" dirty="0" err="1"/>
              <a:t>tabuľu</a:t>
            </a:r>
            <a:r>
              <a:rPr lang="en-US" sz="1600" dirty="0"/>
              <a:t> </a:t>
            </a:r>
            <a:r>
              <a:rPr lang="en-US" sz="1600" dirty="0" err="1"/>
              <a:t>vetu</a:t>
            </a:r>
            <a:r>
              <a:rPr lang="sk-SK" sz="1600" dirty="0"/>
              <a:t> </a:t>
            </a:r>
            <a:r>
              <a:rPr lang="en-US" sz="1600" dirty="0"/>
              <a:t>v </a:t>
            </a:r>
            <a:r>
              <a:rPr lang="en-US" sz="1600" dirty="0" err="1"/>
              <a:t>správnom</a:t>
            </a:r>
            <a:r>
              <a:rPr lang="en-US" sz="1600" dirty="0"/>
              <a:t> </a:t>
            </a:r>
            <a:r>
              <a:rPr lang="en-US" sz="1600" dirty="0" err="1"/>
              <a:t>poradí</a:t>
            </a:r>
            <a:r>
              <a:rPr lang="en-US" sz="1600" dirty="0"/>
              <a:t>, a to </a:t>
            </a:r>
            <a:r>
              <a:rPr lang="en-US" sz="1600" dirty="0" err="1"/>
              <a:t>tak</a:t>
            </a:r>
            <a:r>
              <a:rPr lang="en-US" sz="1600" dirty="0"/>
              <a:t>,</a:t>
            </a:r>
            <a:r>
              <a:rPr lang="sk-SK" sz="1600" dirty="0"/>
              <a:t> a</a:t>
            </a:r>
            <a:r>
              <a:rPr lang="en-US" sz="1600" dirty="0"/>
              <a:t>by</a:t>
            </a:r>
            <a:r>
              <a:rPr lang="sk-SK" sz="1600" dirty="0"/>
              <a:t> </a:t>
            </a:r>
            <a:r>
              <a:rPr lang="en-US" sz="1600" dirty="0" err="1"/>
              <a:t>jednotlivé</a:t>
            </a:r>
            <a:r>
              <a:rPr lang="en-US" sz="1600" dirty="0"/>
              <a:t> </a:t>
            </a:r>
            <a:r>
              <a:rPr lang="en-US" sz="1600" dirty="0" err="1"/>
              <a:t>slová</a:t>
            </a:r>
            <a:r>
              <a:rPr lang="en-US" sz="1600" dirty="0"/>
              <a:t> v </a:t>
            </a:r>
            <a:r>
              <a:rPr lang="en-US" sz="1600" dirty="0" err="1"/>
              <a:t>angličtine</a:t>
            </a:r>
            <a:r>
              <a:rPr lang="en-US" sz="1600" dirty="0"/>
              <a:t> </a:t>
            </a:r>
            <a:r>
              <a:rPr lang="en-US" sz="1600" dirty="0" err="1"/>
              <a:t>boli</a:t>
            </a:r>
            <a:r>
              <a:rPr lang="en-US" sz="1600" dirty="0"/>
              <a:t> </a:t>
            </a:r>
            <a:r>
              <a:rPr lang="en-US" sz="1600" dirty="0" err="1"/>
              <a:t>presne</a:t>
            </a:r>
            <a:r>
              <a:rPr lang="en-US" sz="1600" dirty="0"/>
              <a:t> </a:t>
            </a:r>
            <a:r>
              <a:rPr lang="en-US" sz="1600" dirty="0" err="1"/>
              <a:t>po</a:t>
            </a:r>
            <a:r>
              <a:rPr lang="en-US" sz="1600" dirty="0"/>
              <a:t> </a:t>
            </a:r>
            <a:r>
              <a:rPr lang="en-US" sz="1600" dirty="0" err="1"/>
              <a:t>slovami</a:t>
            </a:r>
            <a:r>
              <a:rPr lang="en-US" sz="1600" dirty="0"/>
              <a:t> v </a:t>
            </a:r>
            <a:r>
              <a:rPr lang="en-US" sz="1600" dirty="0" err="1"/>
              <a:t>slovenčine</a:t>
            </a:r>
            <a:r>
              <a:rPr lang="en-US" sz="1600" dirty="0"/>
              <a:t>)</a:t>
            </a:r>
            <a:endParaRPr lang="sk-SK" sz="1600" dirty="0"/>
          </a:p>
          <a:p>
            <a:r>
              <a:rPr lang="en-US" sz="1600" dirty="0"/>
              <a:t> </a:t>
            </a:r>
            <a:endParaRPr lang="sk-SK" sz="1600" dirty="0"/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" y="0"/>
            <a:ext cx="81439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40039" r="26976" b="28711"/>
          <a:stretch>
            <a:fillRect/>
          </a:stretch>
        </p:blipFill>
        <p:spPr bwMode="auto">
          <a:xfrm>
            <a:off x="24525" y="500042"/>
            <a:ext cx="811937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14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57142"/>
            <a:ext cx="8358214" cy="6500858"/>
          </a:xfrm>
        </p:spPr>
        <p:txBody>
          <a:bodyPr>
            <a:normAutofit/>
          </a:bodyPr>
          <a:lstStyle/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1800" b="1" dirty="0"/>
          </a:p>
          <a:p>
            <a:pPr hangingPunct="0">
              <a:buNone/>
            </a:pPr>
            <a:endParaRPr lang="sk-SK" sz="1800" b="1" dirty="0"/>
          </a:p>
          <a:p>
            <a:pPr hangingPunct="0">
              <a:buNone/>
            </a:pPr>
            <a:endParaRPr lang="sk-SK" sz="1800" dirty="0"/>
          </a:p>
          <a:p>
            <a:pPr lvl="2" hangingPunct="0"/>
            <a:endParaRPr lang="sk-SK" sz="1800" dirty="0"/>
          </a:p>
          <a:p>
            <a:pPr lvl="2" hangingPunct="0"/>
            <a:endParaRPr lang="sk-SK" sz="1800" dirty="0"/>
          </a:p>
          <a:p>
            <a:pPr lvl="2" hangingPunct="0"/>
            <a:endParaRPr lang="sk-SK" sz="1800" dirty="0"/>
          </a:p>
          <a:p>
            <a:pPr>
              <a:buNone/>
            </a:pP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903" t="22461" r="26976" b="12109"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14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57142"/>
            <a:ext cx="8358214" cy="6500858"/>
          </a:xfrm>
        </p:spPr>
        <p:txBody>
          <a:bodyPr>
            <a:normAutofit/>
          </a:bodyPr>
          <a:lstStyle/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1800" b="1" dirty="0"/>
          </a:p>
          <a:p>
            <a:pPr hangingPunct="0">
              <a:buNone/>
            </a:pPr>
            <a:endParaRPr lang="sk-SK" sz="1800" b="1" dirty="0"/>
          </a:p>
          <a:p>
            <a:pPr hangingPunct="0">
              <a:buNone/>
            </a:pPr>
            <a:endParaRPr lang="sk-SK" sz="1800" dirty="0"/>
          </a:p>
          <a:p>
            <a:pPr lvl="2" hangingPunct="0"/>
            <a:endParaRPr lang="sk-SK" sz="1800" dirty="0"/>
          </a:p>
          <a:p>
            <a:pPr lvl="2" hangingPunct="0"/>
            <a:endParaRPr lang="sk-SK" sz="1800" dirty="0"/>
          </a:p>
          <a:p>
            <a:pPr lvl="2" hangingPunct="0"/>
            <a:endParaRPr lang="sk-SK" sz="1800" dirty="0"/>
          </a:p>
          <a:p>
            <a:pPr>
              <a:buNone/>
            </a:pP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256" t="30273" r="34114" b="26758"/>
          <a:stretch>
            <a:fillRect/>
          </a:stretch>
        </p:blipFill>
        <p:spPr bwMode="auto">
          <a:xfrm>
            <a:off x="0" y="214290"/>
            <a:ext cx="7978443" cy="59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14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57142"/>
            <a:ext cx="8358214" cy="6500858"/>
          </a:xfrm>
        </p:spPr>
        <p:txBody>
          <a:bodyPr>
            <a:normAutofit/>
          </a:bodyPr>
          <a:lstStyle/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1800" b="1" dirty="0"/>
          </a:p>
          <a:p>
            <a:pPr hangingPunct="0">
              <a:buNone/>
            </a:pPr>
            <a:endParaRPr lang="sk-SK" sz="1800" b="1" dirty="0"/>
          </a:p>
          <a:p>
            <a:pPr hangingPunct="0">
              <a:buNone/>
            </a:pPr>
            <a:endParaRPr lang="sk-SK" sz="1800" dirty="0"/>
          </a:p>
          <a:p>
            <a:pPr lvl="2" hangingPunct="0"/>
            <a:endParaRPr lang="sk-SK" sz="1800" dirty="0"/>
          </a:p>
          <a:p>
            <a:pPr lvl="2" hangingPunct="0"/>
            <a:endParaRPr lang="sk-SK" sz="1800" dirty="0"/>
          </a:p>
          <a:p>
            <a:pPr lvl="2" hangingPunct="0"/>
            <a:endParaRPr lang="sk-SK" sz="1800" dirty="0"/>
          </a:p>
          <a:p>
            <a:pPr>
              <a:buNone/>
            </a:pP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903" t="21484" r="24231" b="23828"/>
          <a:stretch>
            <a:fillRect/>
          </a:stretch>
        </p:blipFill>
        <p:spPr bwMode="auto">
          <a:xfrm>
            <a:off x="45892" y="0"/>
            <a:ext cx="8098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14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57142"/>
            <a:ext cx="8358214" cy="6500858"/>
          </a:xfrm>
        </p:spPr>
        <p:txBody>
          <a:bodyPr>
            <a:normAutofit/>
          </a:bodyPr>
          <a:lstStyle/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1800" b="1" dirty="0"/>
          </a:p>
          <a:p>
            <a:pPr hangingPunct="0">
              <a:buNone/>
            </a:pPr>
            <a:endParaRPr lang="sk-SK" sz="1800" b="1" dirty="0"/>
          </a:p>
          <a:p>
            <a:pPr hangingPunct="0">
              <a:buNone/>
            </a:pPr>
            <a:endParaRPr lang="sk-SK" sz="1800" dirty="0"/>
          </a:p>
          <a:p>
            <a:pPr lvl="2" hangingPunct="0"/>
            <a:endParaRPr lang="sk-SK" sz="1800" dirty="0"/>
          </a:p>
          <a:p>
            <a:pPr lvl="2" hangingPunct="0"/>
            <a:endParaRPr lang="sk-SK" sz="1800" dirty="0"/>
          </a:p>
          <a:p>
            <a:pPr lvl="2" hangingPunct="0"/>
            <a:endParaRPr lang="sk-SK" sz="1800" dirty="0"/>
          </a:p>
          <a:p>
            <a:pPr>
              <a:buNone/>
            </a:pP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452" t="21484" r="27525" b="10156"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14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57142"/>
            <a:ext cx="8215338" cy="6215130"/>
          </a:xfrm>
        </p:spPr>
        <p:txBody>
          <a:bodyPr>
            <a:normAutofit/>
          </a:bodyPr>
          <a:lstStyle/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1800" b="1" dirty="0"/>
          </a:p>
          <a:p>
            <a:pPr lvl="0" hangingPunct="0">
              <a:buNone/>
            </a:pPr>
            <a:r>
              <a:rPr lang="en-US" sz="1800" b="1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T: 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This is important. I ask you the question by</a:t>
            </a:r>
            <a:r>
              <a:rPr lang="en-US" sz="1800" b="1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 YOU 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(Are</a:t>
            </a:r>
            <a:r>
              <a:rPr lang="en-US" sz="1800" b="1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 you 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in the garden?) and you</a:t>
            </a:r>
            <a:r>
              <a:rPr lang="sk-SK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answer me by </a:t>
            </a:r>
            <a:r>
              <a:rPr lang="en-US" sz="1800" b="1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I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 or by </a:t>
            </a:r>
            <a:r>
              <a:rPr lang="en-US" sz="1800" b="1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We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 (Yes, </a:t>
            </a:r>
            <a:r>
              <a:rPr lang="en-US" sz="1800" b="1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I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 am./Yes, </a:t>
            </a:r>
            <a:r>
              <a:rPr lang="en-US" sz="1800" b="1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we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 are.) 〈Si </a:t>
            </a:r>
            <a:r>
              <a:rPr lang="en-US" sz="1800" dirty="0" err="1">
                <a:latin typeface="Calibri" pitchFamily="34" charset="0"/>
                <a:ea typeface="Times New Roman" pitchFamily="18" charset="0"/>
                <a:cs typeface="Cambria" pitchFamily="18" charset="0"/>
              </a:rPr>
              <a:t>ty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 v </a:t>
            </a:r>
            <a:r>
              <a:rPr lang="en-US" sz="1800" dirty="0" err="1">
                <a:latin typeface="Calibri" pitchFamily="34" charset="0"/>
                <a:ea typeface="Times New Roman" pitchFamily="18" charset="0"/>
                <a:cs typeface="Cambria" pitchFamily="18" charset="0"/>
              </a:rPr>
              <a:t>záhrade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? </a:t>
            </a:r>
            <a:r>
              <a:rPr lang="en-US" sz="1800" dirty="0" err="1">
                <a:latin typeface="Calibri" pitchFamily="34" charset="0"/>
                <a:ea typeface="Times New Roman" pitchFamily="18" charset="0"/>
                <a:cs typeface="Cambria" pitchFamily="18" charset="0"/>
              </a:rPr>
              <a:t>Áno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1800" dirty="0" err="1">
                <a:latin typeface="Calibri" pitchFamily="34" charset="0"/>
                <a:ea typeface="Times New Roman" pitchFamily="18" charset="0"/>
                <a:cs typeface="Cambria" pitchFamily="18" charset="0"/>
              </a:rPr>
              <a:t>ja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1800" dirty="0" err="1">
                <a:latin typeface="Calibri" pitchFamily="34" charset="0"/>
                <a:ea typeface="Times New Roman" pitchFamily="18" charset="0"/>
                <a:cs typeface="Cambria" pitchFamily="18" charset="0"/>
              </a:rPr>
              <a:t>som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. /Ste </a:t>
            </a:r>
            <a:r>
              <a:rPr lang="en-US" sz="1800" dirty="0" err="1">
                <a:latin typeface="Calibri" pitchFamily="34" charset="0"/>
                <a:ea typeface="Times New Roman" pitchFamily="18" charset="0"/>
                <a:cs typeface="Cambria" pitchFamily="18" charset="0"/>
              </a:rPr>
              <a:t>vy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 v </a:t>
            </a:r>
            <a:r>
              <a:rPr lang="en-US" sz="1800" dirty="0" err="1">
                <a:latin typeface="Calibri" pitchFamily="34" charset="0"/>
                <a:ea typeface="Times New Roman" pitchFamily="18" charset="0"/>
                <a:cs typeface="Cambria" pitchFamily="18" charset="0"/>
              </a:rPr>
              <a:t>záhrade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? </a:t>
            </a:r>
            <a:r>
              <a:rPr lang="en-US" sz="1800" dirty="0" err="1">
                <a:latin typeface="Calibri" pitchFamily="34" charset="0"/>
                <a:ea typeface="Times New Roman" pitchFamily="18" charset="0"/>
                <a:cs typeface="Cambria" pitchFamily="18" charset="0"/>
              </a:rPr>
              <a:t>Áno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¸ my </a:t>
            </a:r>
            <a:r>
              <a:rPr lang="en-US" sz="1800" dirty="0" err="1">
                <a:latin typeface="Calibri" pitchFamily="34" charset="0"/>
                <a:ea typeface="Times New Roman" pitchFamily="18" charset="0"/>
                <a:cs typeface="Cambria" pitchFamily="18" charset="0"/>
              </a:rPr>
              <a:t>sme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Cambria" pitchFamily="18" charset="0"/>
              </a:rPr>
              <a:t>.〉</a:t>
            </a:r>
            <a:endParaRPr lang="sk-SK" sz="1800" dirty="0">
              <a:latin typeface="Calibri" pitchFamily="34" charset="0"/>
              <a:ea typeface="Times New Roman" pitchFamily="18" charset="0"/>
              <a:cs typeface="Cambria" pitchFamily="18" charset="0"/>
            </a:endParaRPr>
          </a:p>
          <a:p>
            <a:pPr lvl="0" hangingPunct="0">
              <a:buNone/>
            </a:pPr>
            <a:endParaRPr lang="sk-SK" sz="1800" dirty="0">
              <a:latin typeface="Calibri" pitchFamily="34" charset="0"/>
              <a:ea typeface="Times New Roman" pitchFamily="18" charset="0"/>
              <a:cs typeface="Cambria" pitchFamily="18" charset="0"/>
            </a:endParaRPr>
          </a:p>
          <a:p>
            <a:pPr lvl="0" hangingPunct="0">
              <a:buNone/>
            </a:pPr>
            <a:endParaRPr lang="sk-SK" sz="1800" dirty="0">
              <a:latin typeface="Calibri" pitchFamily="34" charset="0"/>
              <a:ea typeface="Times New Roman" pitchFamily="18" charset="0"/>
              <a:cs typeface="Cambria" pitchFamily="18" charset="0"/>
            </a:endParaRPr>
          </a:p>
          <a:p>
            <a:pPr hangingPunct="0">
              <a:buNone/>
            </a:pPr>
            <a:endParaRPr lang="sk-SK" sz="1800" dirty="0"/>
          </a:p>
          <a:p>
            <a:pPr lvl="0" hangingPunct="0">
              <a:buNone/>
            </a:pPr>
            <a:r>
              <a:rPr lang="sk-SK" sz="2200" dirty="0"/>
              <a:t>T: </a:t>
            </a:r>
            <a:r>
              <a:rPr lang="en-US" sz="2200" dirty="0" err="1"/>
              <a:t>Letʹs</a:t>
            </a:r>
            <a:r>
              <a:rPr lang="en-US" sz="2200" dirty="0"/>
              <a:t> go to practice questions and short answers. We ʹ</a:t>
            </a:r>
            <a:r>
              <a:rPr lang="en-US" sz="2200" dirty="0" err="1"/>
              <a:t>ll</a:t>
            </a:r>
            <a:r>
              <a:rPr lang="en-US" sz="2200" dirty="0"/>
              <a:t> work together. </a:t>
            </a:r>
            <a:r>
              <a:rPr lang="en-US" sz="2200" dirty="0" err="1"/>
              <a:t>Weʹll</a:t>
            </a:r>
            <a:r>
              <a:rPr lang="en-US" sz="2200" dirty="0"/>
              <a:t> work on the interactive board. </a:t>
            </a:r>
            <a:r>
              <a:rPr lang="en-US" sz="1600" dirty="0"/>
              <a:t>(</a:t>
            </a:r>
            <a:r>
              <a:rPr lang="en-US" sz="1600" dirty="0" err="1"/>
              <a:t>Učiteľ</a:t>
            </a:r>
            <a:r>
              <a:rPr lang="en-US" sz="1600" dirty="0"/>
              <a:t> </a:t>
            </a:r>
            <a:r>
              <a:rPr lang="en-US" sz="1600" dirty="0" err="1"/>
              <a:t>použije</a:t>
            </a:r>
            <a:r>
              <a:rPr lang="en-US" sz="1600" dirty="0"/>
              <a:t> </a:t>
            </a:r>
            <a:r>
              <a:rPr lang="en-US" sz="1600" dirty="0" err="1"/>
              <a:t>lekciu</a:t>
            </a:r>
            <a:r>
              <a:rPr lang="en-US" sz="1600" dirty="0"/>
              <a:t> z </a:t>
            </a:r>
            <a:r>
              <a:rPr lang="en-US" sz="1600" dirty="0" err="1"/>
              <a:t>digitálneho</a:t>
            </a:r>
            <a:r>
              <a:rPr lang="en-US" sz="1600" dirty="0"/>
              <a:t> </a:t>
            </a:r>
            <a:r>
              <a:rPr lang="en-US" sz="1600" dirty="0" err="1"/>
              <a:t>vzdelávacieho</a:t>
            </a:r>
            <a:r>
              <a:rPr lang="en-US" sz="1600" dirty="0"/>
              <a:t> </a:t>
            </a:r>
            <a:r>
              <a:rPr lang="en-US" sz="1600" dirty="0" err="1"/>
              <a:t>obsahu</a:t>
            </a:r>
            <a:r>
              <a:rPr lang="en-US" sz="1600" dirty="0"/>
              <a:t> CCE: 7. </a:t>
            </a:r>
            <a:r>
              <a:rPr lang="en-US" sz="1600" dirty="0" err="1"/>
              <a:t>ročník</a:t>
            </a:r>
            <a:r>
              <a:rPr lang="en-US" sz="1600" dirty="0"/>
              <a:t>/</a:t>
            </a:r>
            <a:r>
              <a:rPr lang="en-US" sz="1600" dirty="0" err="1"/>
              <a:t>lekcia</a:t>
            </a:r>
            <a:r>
              <a:rPr lang="en-US" sz="1600" dirty="0"/>
              <a:t> 02: </a:t>
            </a:r>
            <a:r>
              <a:rPr lang="en-US" sz="1600" i="1" dirty="0"/>
              <a:t>Is she a police officer?/</a:t>
            </a:r>
            <a:r>
              <a:rPr lang="en-US" sz="1600" dirty="0"/>
              <a:t>Main input = 〈3/10〉.)</a:t>
            </a:r>
            <a:endParaRPr lang="sk-SK" sz="1600" dirty="0"/>
          </a:p>
          <a:p>
            <a:pPr lvl="0" hangingPunct="0">
              <a:buNone/>
            </a:pPr>
            <a:r>
              <a:rPr lang="sk-SK" sz="2200" dirty="0"/>
              <a:t>T: Y</a:t>
            </a:r>
            <a:r>
              <a:rPr lang="en-US" sz="2200" dirty="0" err="1"/>
              <a:t>ouʹll</a:t>
            </a:r>
            <a:r>
              <a:rPr lang="en-US" sz="2200" dirty="0"/>
              <a:t> listen to Emma and </a:t>
            </a:r>
            <a:r>
              <a:rPr lang="en-US" sz="2200" dirty="0" err="1"/>
              <a:t>youʹll</a:t>
            </a:r>
            <a:r>
              <a:rPr lang="en-US" sz="2200" dirty="0"/>
              <a:t> put the sentences in correct order. Emma is talking about her family. </a:t>
            </a:r>
            <a:endParaRPr lang="sk-SK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7452" t="22461" r="27526" b="59961"/>
          <a:stretch>
            <a:fillRect/>
          </a:stretch>
        </p:blipFill>
        <p:spPr bwMode="auto">
          <a:xfrm>
            <a:off x="0" y="0"/>
            <a:ext cx="814389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ĺžnik 7"/>
          <p:cNvSpPr/>
          <p:nvPr/>
        </p:nvSpPr>
        <p:spPr>
          <a:xfrm>
            <a:off x="0" y="3429000"/>
            <a:ext cx="81439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Fixačná a diagnostická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časť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vyučovacej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hodiny</a:t>
            </a:r>
            <a:r>
              <a:rPr lang="sk-SK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min)</a:t>
            </a:r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4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57142"/>
            <a:ext cx="8215338" cy="6215130"/>
          </a:xfrm>
        </p:spPr>
        <p:txBody>
          <a:bodyPr>
            <a:normAutofit/>
          </a:bodyPr>
          <a:lstStyle/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7489" t="24609" r="26391" b="22656"/>
          <a:stretch>
            <a:fillRect/>
          </a:stretch>
        </p:blipFill>
        <p:spPr bwMode="auto">
          <a:xfrm>
            <a:off x="285720" y="285728"/>
            <a:ext cx="766526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145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57142"/>
            <a:ext cx="8215338" cy="6215130"/>
          </a:xfrm>
        </p:spPr>
        <p:txBody>
          <a:bodyPr>
            <a:normAutofit/>
          </a:bodyPr>
          <a:lstStyle/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452" t="24414" r="26976" b="17968"/>
          <a:stretch>
            <a:fillRect/>
          </a:stretch>
        </p:blipFill>
        <p:spPr bwMode="auto">
          <a:xfrm>
            <a:off x="227601" y="0"/>
            <a:ext cx="78448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14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57142"/>
            <a:ext cx="8215338" cy="6215130"/>
          </a:xfrm>
        </p:spPr>
        <p:txBody>
          <a:bodyPr>
            <a:normAutofit/>
          </a:bodyPr>
          <a:lstStyle/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6903" t="24414" r="28074" b="17968"/>
          <a:stretch>
            <a:fillRect/>
          </a:stretch>
        </p:blipFill>
        <p:spPr bwMode="auto">
          <a:xfrm>
            <a:off x="214281" y="285728"/>
            <a:ext cx="792961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14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57142"/>
            <a:ext cx="8215338" cy="6215130"/>
          </a:xfrm>
        </p:spPr>
        <p:txBody>
          <a:bodyPr>
            <a:normAutofit/>
          </a:bodyPr>
          <a:lstStyle/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747" t="44922" r="31918" b="15039"/>
          <a:stretch>
            <a:fillRect/>
          </a:stretch>
        </p:blipFill>
        <p:spPr bwMode="auto">
          <a:xfrm>
            <a:off x="0" y="0"/>
            <a:ext cx="7929618" cy="641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14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929618" cy="642941"/>
          </a:xfrm>
        </p:spPr>
        <p:txBody>
          <a:bodyPr>
            <a:normAutofit/>
          </a:bodyPr>
          <a:lstStyle/>
          <a:p>
            <a:r>
              <a:rPr lang="sk-SK" sz="2800" dirty="0"/>
              <a:t>OBSAH: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285860"/>
            <a:ext cx="7920879" cy="5455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1 ZÁKLADNÁ CHARAKTERISTIKA VYUČOVACEJ HODINY</a:t>
            </a:r>
            <a:endParaRPr lang="sk-SK" b="1" dirty="0">
              <a:solidFill>
                <a:srgbClr val="C00000"/>
              </a:solidFill>
            </a:endParaRPr>
          </a:p>
          <a:p>
            <a:pPr>
              <a:buNone/>
            </a:pPr>
            <a:endParaRPr lang="sk-SK" b="1" dirty="0"/>
          </a:p>
          <a:p>
            <a:pPr>
              <a:buNone/>
            </a:pPr>
            <a:endParaRPr lang="sk-SK" b="1" dirty="0"/>
          </a:p>
          <a:p>
            <a:pPr>
              <a:buNone/>
            </a:pPr>
            <a:endParaRPr lang="sk-SK" b="1" dirty="0"/>
          </a:p>
          <a:p>
            <a:pPr>
              <a:buNone/>
            </a:pPr>
            <a:endParaRPr lang="sk-SK" b="1" dirty="0"/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2 ŠTRUKTÚRA VYUČOVACEJ HODINY</a:t>
            </a:r>
            <a:endParaRPr lang="sk-SK" b="1" dirty="0">
              <a:solidFill>
                <a:srgbClr val="C00000"/>
              </a:solidFill>
            </a:endParaRPr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algn="ctr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12290" name="AutoShape 2" descr="data:image/jpeg;base64,/9j/4AAQSkZJRgABAQAAAQABAAD/2wCEAAkGBxAQEBIPEBAVEBUSFRAQFRAPDw8PEBAQFRUWFhURFRUYHSggGBolGxUVITEhJSkrLi4uFx8zODMuNygtMCsBCgoKDg0OGxAQGy0lICUtLS0rLS0tLS0tLS0tLy0tLS0tLS0tLS0tLS0tLS0tLS0tLS0tLS0vLS0tLS0tLS0tLf/AABEIAKkBKgMBIgACEQEDEQH/xAAcAAAABwEBAAAAAAAAAAAAAAAAAQMEBQYHAgj/xABGEAABAwIDBAYGBgcHBQEAAAABAAIDBBEFEiEGMUFRBxMiYXGBFDJSkaGxI0JygpLBM1Nic7KzwiQ1Y6LR4fAVNEOj8XT/xAAZAQADAQEBAAAAAAAAAAAAAAACAwQBAAX/xAAoEQACAwACAQQCAQUBAAAAAAAAAQIDERIhMQQiQVETMiNCYXGBwTP/2gAMAwEAAhEDEQA/AIN5Qwlt52pB0id7PjNOF5eYmepI1fCG9kKWAUdhjbNCfPksgh4IpeRSyFkk2VcuqAEXJGYLWQSPpA5pJ1UL2WOSOweIJON90qiXZwSCNBccALpEjC04OyFl2AjDV2HBNau2tRtC7RpGBALpEgiRh0giSbZmk5Q5pPshwJ9y3ThVcuCO6IuWM4RcxcHRKuem0koSJ4gkd5L70HwNtuTVlWL2ulpKpjRckJXKD8h4yGxyFrWOJG4FZnVY2Mxawdyse3m0mZpggNyfWcNdOQVRwHCnSyBpB13krq4RScn4Hx1HTpjYube/cmZdVOJOZ3hcrTqXZuINAy+aRr8KZGb5dFivS+AtT+TMX4c9xu8m/epfCcOc3RvvUtjUbWtBHNDCKltw21zyRytlKOmqKQwr8KkIO8qn1tGQ43Wymkc5u+11SsewsMcbrqL+8YEoqRQnwcE7bS6DRScVAXO3KdZgmg8Aq5XJC1WQD3qQ2ZltOPJRVS9J4XV5ZAb2sg47EfNrTe8NPZCFdJZVnZ7HQ9oHEd6fV9W5273qRvFhPw7JKGYkaJhidW5gva6aUlS4XHJOqgF7dRvQ6FxxjKPE3OZcA+Cd0OeSzjcLqiodBYKdpqYALVHfBkpJClM02ThE0I1QliEtgQRqidJO1bqZopad+WV4zPe31oo+AHJztdeAHeCiS14bGLk8Rc56yKPSSVjO58jGfMpeCRrxmY4PHtNcHD3heaybkk6k6knUk8yVIYLi01JKJoHlhBFwD2JAPqvbxH/AjdY78H9z0Y0LqyZYJiTKqCOoj9WRodbi125zD3ggjyT9cid9BIXRFFdcYHdMsZxSOkgkqZT2Yxewtdzjo1g7ySB5p2qF0yzOFHCwbnzgnvyxvIHvN/Jcg4R2SRnm0e19ZXOPWSFkZOlPGS2No4A29c95+CgY3lrg5pLXA3Dmktc08wRqCgVym4ixLPBsXRntlJVXpKl2aVjS9kp3yxje13Nwvv4jwJN9cV562LmczEaRzd/XRt09l5yO+DivQyVNdk1sUn0NJyeCiKx0hNhop94TUwa3UllbZkZYQM1K5rb3sVC1uGzy7pXW4i5V1mpwU2fAALAJTg4sNTK9h2yrGtBIzHmVOUODMYc2UX8FIQuAC6fMAEXFeWzHNsAaAFB49O3KQeCfVNc1o3qnY7VGQEDsj5oJe7pBwRWMZxAuNhuCbYBW5ZgSualzdyi5XZXXBtZWxgnHiE3jNSbiwsqhtViwLw0eagHY3MBYFREsznOzE3J4oavS8XrMlNfBZKOoAKsjK9thrwColLK46WUkIX+0isqTYUZdELLNdIResjcCn+D02dwHeqdUUCk5MsOzsbhY3K0fDKEOZrrdQ2CYNZrTblorjRU+UWUEnzkdZJJYhFmHAbgl46TSyfBq6sjVaJ+bGkVOAnDQu0EajgO6coI0S04Cwrb5p/6lVX17bPd1bLfCy3VZr0nbMyvkFbCwyAtDZWsGZzS3RslhqRbQ8soRQ6Y2lpSM1RtQsn2DYXLVTMghbmc78LG8XuPBo/5qU3Ss1PoikeaKQH1WzvDPAsYSPC5PvKvWZRmBYUyjp46ePUMGriLF7ybuefEkqRStIZvZNnRK5JQQK4EK6hdscD9PpHwAgPBEkbjuEjb2B5Aglt/2lNLmWVrGl73BrWguc5xDWtaNSSTuCxaanj1HmurpXxPdFKwxvYcrmOFnNKQWidJG01BVsEUMfXSMItVW6sMaDqxtxd4OuhsOIus9IT4vS2LbWs0Tom2bc6X0+VtmMDmw5h68hu10g7mi4vzPctYXn7B9rq6kYI4ZyGNJIjeyORmu8DMLgdwIWmbGbfRVhEE4EE50bYnqpjyaT6rv2T5Epck/Ii2Em9LoQhZGjQYIOHNTWZtk7cU1m1S7MCRD11Q8bgo5s8zt+gVkNMHDcuTRC25TOuQxSRAGPQl2qqWLydo6q+1VFoVWazAc97LIe19jIyRSZWNNzdQlZLrpwVzxDZ2Rg3Kq12HEE3V9Uosyf9iHllXLHLuogypuFUhDJShlAKlxVKrh5C79KdzS5VaHGzB26NWTZChzSNcq48q27D1ADgDzSrN4lG4axh0IDRopBrU0onDKE4MqTDEiOXbFroXSbZLrpHoJ0giQXHAQQQXHAUdjeN09FH1k78t9GsGskh5Nbx8dw4oY/izKOnfUP1yizW3sXyH1WDxPwueCwvFcSmqpXTTPzud+FreDGjg0clqWjq6+Xb8DzanGIqyczRU7ae972N3Sm/rvA0DvAeJK72Z2mnoC8wtjcJLZhJHcm26zgQR4Xt3KEsugEzPgr4rMNOwjpOBcG1UAY0/+WEucG+LDrbwJPcr/AEdXHMwSRPbIx25zCHA93j3LzqFObKbQPoZxILmN1hLGNz2e0B7Q3g+XFC0KnQmvabqguIJmyMbIxwc14DmuG5zSLghKLCQJUXpYxjqqZtK09qoN3W3iFhBPvdlHgHK9E2FybW1JO4DmsD2txY1lXLP9W+SMHhE3Rvv1d4uK1DqY7LfognBEQlCEC1N0rwRIQGmu7jcaEHmuy1SmzOCOraltM12TM2R2ci4blYSCRyvYea5sx9GidHu3HX5aSrd9Lujmdp13Jjj7ffx8d+grzdX0MtPK6GVpY+M2I5HeCDy3EHwWr9Hm2fpTRSVLvp2jsPP/AJ2gcf2wN/Ma80uSzsntr+UXkhc9WuroZkvonAGoFqIyBcmYLtRxxJCCkxStC7dOEhLWtG8pcuIS0QrKdpB0WcbV0zGu003q2Y3tJEwEZhdZljuKGdxsdENcdlqGx1Lsr9c8aqOIUi+AlJmEN3r0YtIW0NY4yUr1A5opZuASOcouwSQcVJ7O1fVS34aKLUjh0ADmkpEvBVFNs1zDsWBYDddf9YzOyjVUWGVzR2CfBWbZiJxN3akqGSw2VSS0uVI64TwJGmbol7J8V0RsCCCC0wAQKNJVE7Y2OkebNY1z3Hk1ouT7guNRkvSfi5mq/RwexTgC3AzOF3O8gQ3useap1ktW1Jmlkmdvke+Q9xc4ut8Uc9JJGGF7cokYJWXt2mElod72lMXR6MY4khEBGAgF0AtCAAlCwjQgjQHUW0IuD4EEFBoWjHZ0V+FU00Q+nijcxvDrWMe5piPfpp3+KFsyUlHNOejHaID+wSu0JLoXE8Tq6Lz1I8xyWkLzwAWni0g97XNcD7wQVsOw20npkXVyH6eIDNw6xm4Sj5Hv8QsJ76v6kF0i4r6PQva02fOeobzDSLvP4QR4uCyzZrCDWVcUGuVxzPI4RN1d4aaDvIVj6UK/rasQg3bTtDSP8R9nOPuyDyKmeibC7MmqnDVxELDb6rbOeR4nKPurgo/x1aVrpKwQU9XnY0NjnaHtDRZrXNs17QPwn7yqZYtJ6XZLyU0fJsr/AMRaB/CVn7o9EWjKtcE2Mi1TmxGLijrY5Xeo68UhP1Y3kXcPAhp8AVEuYucq0Jreja9uNkmV8WdlmzsH0b+D27+qeeR4HgT3m+KOjkhksc0UkbvsvjkafgQQtu6OsW9JoWBxu+D6F195DR2HebbDxBTHb7Y30sekU4AnaLFugE7RuF+DxwPHceFsTwlrnxfCQvshtMK6C5s2aOwkYOPKRvcbeRuOSmHSlYjhFfNQ1TZGtLXRktfG4Fpcz68bgd35EAracPxakqLCGeN7iA7IHt6wA23t3g6pE4PejrIcXqIzHscbSROmkvYaBo9Z7zuaP+cCs1rtv658mZjmxNG6MNa8EftFwufKyufS3RPNJFI0XbHLd/dmaWtd4XNvvBZKQjqqWdhVxTWmk4TtTLVxnKA17LB4F7a3s5vdolKmWbc5yhujCje6SeTKcgYGXt2S8uBAvzAB96ulfQAt5KW1KM2ka8TwouIURdcjVQ8lJk1crzXUhyWA0VVxSA2N9E2qzejWtK9WVIGgUXI8lOZo7JFsZcQACSdwAuSr44kTvWxu4IlLigbH+lN3fq2kafacPkF117f1bPwBd+T6CVT+RiHKbpRmaOahmM1V02dwzriLhJskkh8FnkdYY1zALtJ8lasNlykG2hT2DCg1trXHgofGC+Igx7hrZRN8mC5cui6U04ITprlWMMresY038VOQy3COM/hk8oYPkE0NRZKQy3TOaYGDiyqHSfifU0RiBs6ocIgOPVjtSHwtZv31bwsY6SsU9IrnMBuynHUjln3yHxzdn7iYl2Mpjsiu4dRunljgZ60jmsGl7XNs3gBr5K99KuHtiFFkFmsjkgHcGZMo9xKS6JsKzzSVbhpEOrZ+8eO0fEN0++p/pXp81HG/2Jm3+y5jx88q1vsoc/5EjJgF2AgAuwFxTgbAta6L6jNRuj/VyvA+y4B3zLllLGrROiibWpj5iJ48swPzCHexXqF/GwdImzHrVsLe+Zg/nD8/fzVIwutkppWTRGzmG45EcWkcQRoVvJbcWOoOhB1BHJZptRsTJE8yUzDJG4+owFz4ifq23lvI8OPNcxVNqa4yKfM580rnuu58ry42+s9xvYeZW44FhwpqaKnH1GgEji86vPm4lVLYvY9zHioqmZSwgxxG18w3SO5W4Dn4K/AIoRb7Yv1NiftRlvSi29XGOULPi+RVGSDRXXpAbmrfCOMfxH81CTUfYukznksLKf8AzRWnRJIsUvJTJH0U33I1NBNFg6MK/qavqibNqG5O7rG3cw/xD7y1xYGHmNzXsNnMLXtPJzTcH3hbnhlYKiGOdugkY19uRI1HkbjyRRekXqYY1Ijdodl6atF5WZX2sJo7NkHIH2h3H4LKdpNjaqiPWfpY2m4niBBZbcXjew9+o71uJXLgtFwtlEyPA9vnCM0+IR+lxFpbms10hHsvDrB479D4qpYjHC+ZzqeN8URPZZI4Pc3z5eZ8StJ2v2FY7NUUbMrtXPgbo13N0Y4H9nceGu/NJpraDRcvPRXXwfaLRgu2r6SFkHURvYwW7JdG863JJ1BPfZXfB8Ypq9maJ2o9aJ9hIzxHLvCxOR104g9IpzFUR5os+bq5G6B2U5XDv1FiCgnSmZKtPwbPiEDQwhZttNOW3a4FuugIIJT87cVGQA5Q/jIxpB8rk28lDTY7M5xc55dcEEPtICD9q6RXXJS3DVXi7ZCMpXPGY9lu7MefIDiV26drdI25NLX3uPeSl6mcvGultwAsB5KKkdqq0m/JkYxS68hySJLrETkndNSAaZKNgubc9Fq+xOGZImnjYXWaUDbysH7QW2YHEAxvgFFY22kHe8XRIOj03Ks4/TvOjRdW+yRkpgeC6cG/BJCeMzzBo5o5shaQDr3JptVtvJTyupqUAOjOV8rxn7VrlrG7tN1zfjpxWkiibe9lgm01I+KtqY5PW62R3i17i5rvMOBW1V7LZFCkpsuGzu30kkscNUxp6xzWCaPsFpcQAXt3EXO8WtyWnQw2XnakgdJIyNgJc9zWNDRc5ibCy9F19ZHBG+aVwYxgLnOPLkOZO4DimSrSeoXaszBltJjDKKmkncQHAERtP15SDlaBx139wKwaJj5XgAGR8jrADVz3uPzJKldrNopK+cyOuyNt2xR39RnM/tG1yfAcFpHRvs02np21MsY66W72ucO1FE4DK0X3Ei5PHtW4I10Gv4o6/JNbKYKKKljg0LtXyEbjK71vEDQDuaE22+pusw6oHshkn4HtcfgCrHZM8Yputp54vbilZ5lhAQk6l7tZ5/ASjQialGtXHq4G1quPRpNlrcv6yORnmLP+TSqmGqc2Sm6utp3f4jW+T+x/Uh0CyOwaNnARogjumo8lhhGiC6TDCh7V0Ln1T5LdkCJpPi0D5lc1GGfQk24KxYtRuc9xto7LrwuAP9EKmn+iItwXkWcuct+y6NmRSM8bREutZFV0oY081baTDiXaNvx0CZYlhDw+zxbja4Onks5S8/A38i0o3opcbrUej6fNRhn6p72eRs8fxKMwXBIZZTHJfRuYBpy3sQCDx4jcrnSUkcLBHEwMaNwHzPM96to2Xu+BHqbE1xFCFw4JWyOyocSTRsWlYVtpFlr6of4rj+KzvzW/WWAbWVjZ62olZq10jsp5tb2Q7ztfzQ8eLK/S9tkEWq1bH1rDDU00oBAjfPGHAG7wBcd+4OHgVVnLkOsQVlkeccLEjqod2j4pMOQnddxO665CJeBFn7MWBSEsNyusy7BWgxePSwYNsDU1cXXNLI2A2zSlzQQN5FgbgKv1GHwMe5npIdlc5uZsTi11ja4PJWnEtu6mWiFHlazQMdKzsl0Y+qGjRvfb4Kl5UuKn8sdzTbbSJ/CWXqI/tLa8KHYHgsa2fbepYO9bThw7ISZfuiW56iQCNEEE4mGGNYzT0cfW1EnVtJDB2XPc5xubBrQSdAT5LJukHaimrzG2CEgxk/2h4DXvbY/Rhvs311N9NwumvSDtD6bVEMN4Yc0cdtzjfty+ZGncAquEaj8lldSXb8kts5jbqKbr2RRyODS0dc1zsl97m2IsbaX5Ep7tLtZU4gGNlysYzURxBwYX+2bkknlyVeCndj8EFdVNp3P6tuV0jiBdxa212t7zfefjuWtfI1qK9zJro62W9Ll9Imb9BERod00o1DO9o0J8hztsYKbUNHHBGyGJoYxgytaOA/M8SeN04QaRWT5s6QRILADAsQp+qnli9iSRn4XEfkpvYvCYaqp6mbNlyPcMjg0lwI0vbdYlI7bwdXiFQPac2Qffa1x+JKV2IqOrrqc7ruMf42lo+JCFnqNt16voltuNn4aTqTA0gP6wOzOLu03KRv7ifcq9SvyOa8b2kOHiDf8AJaL0jwZqRr/YlafJwc35lqzuJDLoyiXKvs3BjgQCNxAI8Dqugo/AJs9LA7nGwHxAsfiFIhPXZ5cljwMI0EaYCEk6mPM0hKILJLVhyeDChhyvPhb4hI43HudbW1vd/wDVKCybYiBkueCltqSpcV/kbGXvTKrgjnNrWX+sHt/ykj4gK6Km52sqI333Pb7r2KuSH0Utg0H6ldpgQQQVpOQO2+JmmopXt0c+0TTyL7gu8QMx8lhcgW/bS4K2tp3QOdlNw9jxrleL2JHEakW71mG0OwU9JA+oMscjWZbhucOsXBtwCLceaXLdLvSzgo58lJcknqd2WwyKrq4qaVzmNkzDMzLmuGlwGoI4LnbDBRRVklO0ksGRzHPsXFjmg62txuPJZpVq3iMcHweeskEUEZe7idzWDm525oSGJYfNTSGKZhjcODhvHAg8R3hbb0eStdhlOWgCwex1gBdzXuFzzNgFB9KuEddTtqmjt0+juZhcdfcdfAuQc8ZNKzZuOGRldNK5QenaYdlyK6RzIZlxhZ8AqYYpmyPkAA/Zff4ArUsJ2moX2a2pZfdZ+aPXldwAWDtlTlklrHjySnV3oTjGXk9ESYlA3R00Y8ZG/wCqrXSJtG2norQvBfU3iY5jgbMt9I8EcgQPFwWRvxCQ/WPvSLpc+h/3usipL9jFTD4Y5wjBn1EdTK05WUsJmcbXufqsHK9nG/7JUaFtODbPtpsGmiBD3zQTyPe3UOe+I2APICw8jzWKhOi9DhLlooFa+jObLiUI9sTM/wDW4/NoVUap3YuXJiFI7/GY38fY/qWS8ByWxZviNEEaWecBGiRrTjLOlOny1ccnCSJv4mOcD8C1VegqOrkZJ7D2P/C4H8lfulqnvHTy+y+SP8bQ4fyys4YULPToe1o27a6ASUNQBrZnWD7hD/6VkkTlr+FP9IoI769bTtafEsyn43WOxBDMX6XpOP0zWdhpc1Ewew6Rn+Yu+TgrAFT+jWa8M0fsva/8Tbf0K5AJ1fcURXrLGBBBBMFAQKCC44i56qzr33J1iQzQv+zm92qrlbPZxHIkKwYc/radve0sPldq8+ibm5RfyiiceKTM/wASlN7g/wCq0ein6yKOQfXa13vAKyjEpLOI5K/7EVXWUbObC+M+RuPg4LfSdPB3qo+xMnkRKNCyvIQKO2jpDNR1EQ1L4pAPtZSW/EBSKCxrUanj0874BVdTV08vsyxE/ZzAH4Eq7dMtCL01SBvD4XHnbts+b1TdqqL0esqIRoGyPy9zXdpvwcFo+37RU4MyoGpaKacfeAafhIUn5PTm/fCX3/0Z9D9dmgqKcnWN7ZB9mQW+bD71d6iAPa5jhcPBaQdxBFiFmvQ0f7RUjnEw+5/+61YsQyjpN6jqxnnTaHCXUdTJTu+qey4/WYfVd7viCop5Ww9K+z/WwisZ60IIcLetGT+Wp8ysfejg98hp6tEyggUSaYFBvTrVcRMslLrjX5Oborarqyc4Zh8lTK2GJud77gN0F7Ak6nQaAoW8Cii57AYxJ1jaYuLmStdGWkkgXabEBZ+G20PDQrZtiNijSPFRUOBkAIZGw3bHcWJJ4utppprxWU43T9XVVEdrZJpm27g9wHwSqVjY5yhKXt+EtH8+yNbHTmrfCGxBrZM3WRE5HWscoN+IUfhM2SeGT2JYn/heD+S1+hb6RgIbvJo3MH242Fo+LAsVvp5JiegVy5amemCgkqWXOxj/AGmtd7wClkB54F0AuV2FphWOkimz4fIbfo3RSD8Qafg4rHmLe8bpOvpp4eMkcjR9otOU++ywNixl/pJe1o2fo6qM9BGP1bpI/wDMXD4OCzXFIDHUTR2tlkkb5Bxt8LK69E094Z4/Zka/ye239Citu6TJXOdwlayTztlPxb8UM/10yt8bpIkOjh+WWRntsv5tI/IlaCsw2OqMtXF+0Sz8TSB8bLT0dD2Ij1SyegRokE4mAggguOKNtM7JO8czm94v+anNjajPAR7LyPIgH/VNNr8Hllc2WJufQNc0etvNnd+9PNksNkghd1gyue6+XTsgaC/f/soq63G5v/JXOUXSvsz3aiMx1Mzd1nut4E3HwIVp6MJCYp28A9hHiW6/IKS2n2UZWESNd1UmgLsuZrwN2YcxzT3Z3BGUUPVNcXlxzueRa7rAaDgLBMhW4y0Ky+MquPyS10RKTc5JOd3pjtwkURxnQDkzdLZEJxzS/wA6C4FS2w2CNbUGpinbGXhoe17CQXNGUOBB5AC3crJRYJG2hZQSnrmCMROJu3MOYtqO7lYJyagc0PSBzQ/liMcptJfQw2b2XpsPz9QHFz7Bz5HZnFoJIboAABfkpvMmDq1o3m3mm8mKMGuYe9C/UQQLjKT1knJlIIcAQdCDYgrzzthh3o1bPFlDW5y9gb6ojf2mgeANvJa7W7TQNNs9zyAJWe9Jv0skVYxtmSMDL2+s25177H4FZXdyng6EHFFJIRI0VlaEOCiC6ciWGIC2zYnZeGmjiqcpEr4GNdckgF3acRyv2R5d6xMr0nTfo2fYZ/CEuflGWtqOI7WHdIdL1eJVHJ5ZKPvMaT/mzLcSse6Vv7wH7iL5vWLyd6V+/wD0XTovlD8NYw65HzRnwLs9vc9Y5NAY3OjO9jnMPi0kH5LV+iD/ALOb/wDQ7+VEszx3/u6n9/UfzHIo+R1fVk0blsrNnoaR3OCC/iGAH4hSygdhf7tpP3f9RU+EJFP9mEF0EQRrQALDdosP6isnitYCRzm/Yd2m/Bw9y3JZvt7/AHlD+7i/mPQyKfSyyTQ86K6Z46+WxDCGMB4OcCSbc7fmpbbvBZJ2xywtzujzAsHrOYbG452I3d6sOGfoY/shOgjUE44Llc/yc0Zfs9gVY6eJ3UviDHteXytcwANIPHUnuC1FAoIoQUQbbXY9YEEEEYoCCCC44CCC5KxvDgnPCTdKNy5kSHFS2WMYooWdZM6g8il37kxn3qS6fQ2CGWJ1JaAA7VRXp0o0uuMR/SJCo3eRUxSkiKxbaKVjrCW3doo87XzgfpAVA7Q/pD4qJXpV+ni4psCUseFgrtoZZR2pT4A2UW/EpToJXW+0VGvQanqqKXQv8jY8Ep3kk+JN1csChkr8LqKYOZ/Zj1jAR2jo59r8PrC6oiuHR36tb+5/J6Tcsjy+sDi9KYiRu3lEqzD/2Q=="/>
          <p:cNvSpPr>
            <a:spLocks noChangeAspect="1" noChangeArrowheads="1"/>
          </p:cNvSpPr>
          <p:nvPr/>
        </p:nvSpPr>
        <p:spPr bwMode="auto">
          <a:xfrm>
            <a:off x="155575" y="-1135063"/>
            <a:ext cx="4171950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Picture 8" descr="http://diplomoveprace.sk/wp-content/uploads/2011/11/background-book-bookmark-1411165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8"/>
            <a:ext cx="3143240" cy="1743852"/>
          </a:xfrm>
          <a:prstGeom prst="rect">
            <a:avLst/>
          </a:prstGeom>
          <a:noFill/>
        </p:spPr>
      </p:pic>
      <p:pic>
        <p:nvPicPr>
          <p:cNvPr id="5" name="Picture 2" descr="Výsledok vyh&amp;lcaron;adávania obrázkov pre dopyt cie&amp;lcaron; prá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643446"/>
            <a:ext cx="2834079" cy="1885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727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7858180" cy="3143272"/>
          </a:xfrm>
        </p:spPr>
        <p:txBody>
          <a:bodyPr>
            <a:normAutofit/>
          </a:bodyPr>
          <a:lstStyle/>
          <a:p>
            <a:pPr algn="ctr"/>
            <a:r>
              <a:rPr lang="sk-SK" sz="6000" dirty="0"/>
              <a:t>THANK YOU </a:t>
            </a:r>
            <a:br>
              <a:rPr lang="sk-SK" sz="6000" dirty="0"/>
            </a:br>
            <a:r>
              <a:rPr lang="sk-SK" sz="6000" dirty="0"/>
              <a:t>FOR </a:t>
            </a:r>
            <a:br>
              <a:rPr lang="sk-SK" sz="6000" dirty="0"/>
            </a:br>
            <a:r>
              <a:rPr lang="sk-SK" sz="6000" dirty="0"/>
              <a:t>YOUR  ATTENTION!          </a:t>
            </a:r>
          </a:p>
        </p:txBody>
      </p:sp>
    </p:spTree>
    <p:extLst>
      <p:ext uri="{BB962C8B-B14F-4D97-AF65-F5344CB8AC3E}">
        <p14:creationId xmlns:p14="http://schemas.microsoft.com/office/powerpoint/2010/main" val="143251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570" y="183316"/>
            <a:ext cx="8908064" cy="43204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            </a:t>
            </a:r>
            <a:br>
              <a:rPr lang="sk-SK" sz="2800" dirty="0"/>
            </a:br>
            <a:r>
              <a:rPr lang="sk-SK" sz="2800" dirty="0"/>
              <a:t>1 ZÁKLADNÁ CHARAKTERISTIKA VYUČOVACEJ HODINY</a:t>
            </a:r>
          </a:p>
        </p:txBody>
      </p:sp>
      <p:pic>
        <p:nvPicPr>
          <p:cNvPr id="8" name="Picture 6" descr="https://www.podnikajte.sk/Data/881/Cache/Images/d3f82e29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2109" b="6249"/>
          <a:stretch>
            <a:fillRect/>
          </a:stretch>
        </p:blipFill>
        <p:spPr bwMode="auto">
          <a:xfrm>
            <a:off x="7786687" y="642918"/>
            <a:ext cx="1357313" cy="1357322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0" y="857233"/>
            <a:ext cx="8215338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Typ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školy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dirty="0" err="1"/>
              <a:t>základná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b="1" dirty="0"/>
              <a:t> </a:t>
            </a:r>
            <a:endParaRPr lang="sk-SK" sz="2400" b="1" dirty="0"/>
          </a:p>
          <a:p>
            <a:pPr hangingPunc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Predmet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dirty="0" err="1"/>
              <a:t>anglický</a:t>
            </a:r>
            <a:r>
              <a:rPr lang="en-US" sz="2400" dirty="0"/>
              <a:t> </a:t>
            </a:r>
            <a:r>
              <a:rPr lang="en-US" sz="2400" dirty="0" err="1"/>
              <a:t>jazyk</a:t>
            </a:r>
            <a:endParaRPr lang="sk-SK" sz="2400" dirty="0"/>
          </a:p>
          <a:p>
            <a:r>
              <a:rPr lang="en-US" sz="2400" b="1" dirty="0" err="1">
                <a:solidFill>
                  <a:srgbClr val="C00000"/>
                </a:solidFill>
              </a:rPr>
              <a:t>Ročník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r>
              <a:rPr lang="en-US" sz="2400" b="1" dirty="0"/>
              <a:t> </a:t>
            </a:r>
            <a:r>
              <a:rPr lang="sk-SK" sz="2400" dirty="0"/>
              <a:t>6</a:t>
            </a:r>
          </a:p>
          <a:p>
            <a:pPr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Učebnica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dirty="0"/>
              <a:t>Project </a:t>
            </a:r>
            <a:r>
              <a:rPr lang="sk-SK" sz="2400" dirty="0"/>
              <a:t>2</a:t>
            </a:r>
            <a:r>
              <a:rPr lang="en-US" sz="2400" dirty="0"/>
              <a:t> (</a:t>
            </a:r>
            <a:r>
              <a:rPr lang="sk-SK" sz="2400" dirty="0"/>
              <a:t>4th</a:t>
            </a:r>
            <a:r>
              <a:rPr lang="en-US" sz="2400" dirty="0"/>
              <a:t> edition)/Tom Hutchinson  </a:t>
            </a:r>
            <a:endParaRPr lang="sk-SK" sz="2400" dirty="0"/>
          </a:p>
          <a:p>
            <a:pPr hangingPunc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Tematický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celok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sk-SK" sz="2400" dirty="0" err="1"/>
              <a:t>Animals</a:t>
            </a:r>
            <a:r>
              <a:rPr lang="sk-SK" sz="2400" dirty="0"/>
              <a:t> </a:t>
            </a:r>
            <a:r>
              <a:rPr lang="en-US" sz="2400" dirty="0"/>
              <a:t>(Unit 2)</a:t>
            </a:r>
            <a:endParaRPr lang="sk-SK" sz="2400" dirty="0"/>
          </a:p>
          <a:p>
            <a:pPr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Gramatická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téma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dirty="0" err="1"/>
              <a:t>Otázky</a:t>
            </a:r>
            <a:r>
              <a:rPr lang="en-US" sz="2400" dirty="0"/>
              <a:t> a </a:t>
            </a:r>
            <a:r>
              <a:rPr lang="en-US" sz="2400" dirty="0" err="1"/>
              <a:t>odpovede</a:t>
            </a:r>
            <a:r>
              <a:rPr lang="en-US" sz="2400" dirty="0"/>
              <a:t> so </a:t>
            </a:r>
            <a:r>
              <a:rPr lang="en-US" sz="2400" dirty="0" err="1"/>
              <a:t>slovesom</a:t>
            </a:r>
            <a:r>
              <a:rPr lang="en-US" sz="2400" dirty="0"/>
              <a:t> </a:t>
            </a:r>
            <a:r>
              <a:rPr lang="en-US" sz="2400" dirty="0" err="1"/>
              <a:t>byť</a:t>
            </a:r>
            <a:endParaRPr lang="sk-SK" sz="2400" dirty="0"/>
          </a:p>
          <a:p>
            <a:pPr>
              <a:buNone/>
            </a:pPr>
            <a:r>
              <a:rPr lang="sk-SK" sz="2400" dirty="0"/>
              <a:t>(Príprava ku gramatike </a:t>
            </a:r>
            <a:r>
              <a:rPr lang="sk-SK" sz="2400" i="1" dirty="0"/>
              <a:t>Prítomný </a:t>
            </a:r>
            <a:r>
              <a:rPr lang="sk-SK" sz="2400" i="1" dirty="0" err="1"/>
              <a:t>priebehový</a:t>
            </a:r>
            <a:r>
              <a:rPr lang="sk-SK" sz="2400" i="1" dirty="0"/>
              <a:t> čas</a:t>
            </a:r>
            <a:r>
              <a:rPr lang="sk-SK" sz="2400" dirty="0"/>
              <a:t>)</a:t>
            </a:r>
          </a:p>
          <a:p>
            <a:pPr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Výkonový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štandard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dirty="0"/>
              <a:t>ISCED 2</a:t>
            </a:r>
            <a:endParaRPr lang="sk-SK" sz="2400" dirty="0"/>
          </a:p>
          <a:p>
            <a:pPr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Obsahový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štandard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dirty="0" err="1"/>
              <a:t>Vypočuť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a </a:t>
            </a:r>
            <a:r>
              <a:rPr lang="en-US" sz="2400" dirty="0" err="1"/>
              <a:t>podať</a:t>
            </a:r>
            <a:r>
              <a:rPr lang="en-US" sz="2400" dirty="0"/>
              <a:t> </a:t>
            </a:r>
            <a:r>
              <a:rPr lang="en-US" sz="2400" dirty="0" err="1"/>
              <a:t>informácie</a:t>
            </a:r>
            <a:r>
              <a:rPr lang="en-US" sz="2400" dirty="0"/>
              <a:t>.</a:t>
            </a:r>
            <a:endParaRPr lang="sk-SK" sz="2400" dirty="0"/>
          </a:p>
          <a:p>
            <a:pPr>
              <a:buNone/>
            </a:pPr>
            <a:r>
              <a:rPr lang="sk-SK" sz="2400" dirty="0"/>
              <a:t>                               </a:t>
            </a:r>
            <a:r>
              <a:rPr lang="en-US" sz="2400" dirty="0"/>
              <a:t> </a:t>
            </a:r>
            <a:r>
              <a:rPr lang="en-US" sz="2400" dirty="0" err="1"/>
              <a:t>Vymieňať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názory</a:t>
            </a:r>
            <a:r>
              <a:rPr lang="en-US" sz="2400" dirty="0"/>
              <a:t>, </a:t>
            </a:r>
            <a:r>
              <a:rPr lang="en-US" sz="2400" dirty="0" err="1"/>
              <a:t>komunikovať</a:t>
            </a:r>
            <a:r>
              <a:rPr lang="en-US" sz="2400" dirty="0"/>
              <a:t> </a:t>
            </a:r>
            <a:r>
              <a:rPr lang="sk-SK" sz="2400" dirty="0"/>
              <a:t>                    </a:t>
            </a:r>
          </a:p>
          <a:p>
            <a:pPr>
              <a:buNone/>
            </a:pPr>
            <a:r>
              <a:rPr lang="sk-SK" sz="2400" dirty="0"/>
              <a:t>                                </a:t>
            </a:r>
            <a:r>
              <a:rPr lang="en-US" sz="2400" dirty="0"/>
              <a:t>s </a:t>
            </a:r>
            <a:r>
              <a:rPr lang="en-US" sz="2400" dirty="0" err="1"/>
              <a:t>niekým</a:t>
            </a:r>
            <a:r>
              <a:rPr lang="en-US" sz="2400" dirty="0"/>
              <a:t>.</a:t>
            </a:r>
            <a:endParaRPr lang="sk-SK" sz="2400" dirty="0"/>
          </a:p>
          <a:p>
            <a:pPr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Úroveň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dirty="0"/>
              <a:t>A2</a:t>
            </a:r>
            <a:r>
              <a:rPr lang="en-US" sz="2400" b="1" dirty="0"/>
              <a:t>–</a:t>
            </a:r>
            <a:r>
              <a:rPr lang="en-US" sz="2400" dirty="0"/>
              <a:t>počiatočná </a:t>
            </a:r>
            <a:r>
              <a:rPr lang="en-US" sz="2400" dirty="0" err="1"/>
              <a:t>fáza</a:t>
            </a:r>
            <a:r>
              <a:rPr lang="en-US" sz="2400" dirty="0"/>
              <a:t> </a:t>
            </a:r>
            <a:r>
              <a:rPr lang="en-US" sz="2400" dirty="0" err="1"/>
              <a:t>využívania</a:t>
            </a:r>
            <a:r>
              <a:rPr lang="en-US" sz="2400" dirty="0"/>
              <a:t> </a:t>
            </a:r>
            <a:r>
              <a:rPr lang="en-US" sz="2400" dirty="0" err="1"/>
              <a:t>základných</a:t>
            </a:r>
            <a:r>
              <a:rPr lang="en-US" sz="2400" dirty="0"/>
              <a:t> </a:t>
            </a:r>
            <a:r>
              <a:rPr lang="sk-SK" sz="2400" dirty="0"/>
              <a:t> </a:t>
            </a:r>
          </a:p>
          <a:p>
            <a:pPr>
              <a:buNone/>
            </a:pPr>
            <a:r>
              <a:rPr lang="sk-SK" sz="2400" dirty="0"/>
              <a:t>             </a:t>
            </a:r>
            <a:r>
              <a:rPr lang="en-US" sz="2400" dirty="0" err="1"/>
              <a:t>komunikačných</a:t>
            </a:r>
            <a:r>
              <a:rPr lang="en-US" sz="2400" dirty="0"/>
              <a:t> </a:t>
            </a:r>
            <a:r>
              <a:rPr lang="en-US" sz="2400" dirty="0" err="1"/>
              <a:t>nástrojov</a:t>
            </a:r>
            <a:endParaRPr lang="sk-SK" sz="2400" dirty="0"/>
          </a:p>
          <a:p>
            <a:pPr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Vzdelávacia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oblasť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dirty="0" err="1"/>
              <a:t>Jazyk</a:t>
            </a:r>
            <a:r>
              <a:rPr lang="en-US" sz="2400" dirty="0"/>
              <a:t> a </a:t>
            </a:r>
            <a:r>
              <a:rPr lang="en-US" sz="2400" dirty="0" err="1"/>
              <a:t>komunikácia</a:t>
            </a:r>
            <a:endParaRPr lang="sk-SK" sz="2400" dirty="0"/>
          </a:p>
          <a:p>
            <a:pPr hangingPunct="0"/>
            <a:r>
              <a:rPr lang="en-US" sz="2400" b="1" dirty="0" err="1">
                <a:solidFill>
                  <a:srgbClr val="C00000"/>
                </a:solidFill>
              </a:rPr>
              <a:t>Prierezové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témy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r>
              <a:rPr lang="sk-SK" sz="2400" b="1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Osobnostný</a:t>
            </a:r>
            <a:r>
              <a:rPr lang="en-US" sz="2400" dirty="0"/>
              <a:t> a </a:t>
            </a:r>
            <a:r>
              <a:rPr lang="en-US" sz="2400" dirty="0" err="1"/>
              <a:t>sociálny</a:t>
            </a:r>
            <a:r>
              <a:rPr lang="en-US" sz="2400" dirty="0"/>
              <a:t> </a:t>
            </a:r>
            <a:r>
              <a:rPr lang="en-US" sz="2400" dirty="0" err="1"/>
              <a:t>rozvoj</a:t>
            </a:r>
            <a:endParaRPr lang="sk-SK" sz="2400" dirty="0"/>
          </a:p>
          <a:p>
            <a:pPr hangingPunct="0"/>
            <a:r>
              <a:rPr lang="sk-SK" sz="2400" dirty="0"/>
              <a:t>                            </a:t>
            </a:r>
            <a:r>
              <a:rPr lang="en-US" sz="2400" dirty="0" err="1"/>
              <a:t>Multikultúrna</a:t>
            </a:r>
            <a:r>
              <a:rPr lang="en-US" sz="2400" dirty="0"/>
              <a:t> </a:t>
            </a:r>
            <a:r>
              <a:rPr lang="en-US" sz="2400" dirty="0" err="1"/>
              <a:t>výchova</a:t>
            </a:r>
            <a:endParaRPr lang="sk-SK" sz="2400" dirty="0"/>
          </a:p>
          <a:p>
            <a:pPr>
              <a:buNone/>
            </a:pPr>
            <a:endParaRPr lang="sk-SK" sz="2400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547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4339" y="142852"/>
            <a:ext cx="8210999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Kľúčové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kompetencie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r>
              <a:rPr lang="sk-SK" sz="2400" b="1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vypočuť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a </a:t>
            </a:r>
            <a:r>
              <a:rPr lang="en-US" sz="2400" dirty="0" err="1"/>
              <a:t>podať</a:t>
            </a:r>
            <a:r>
              <a:rPr lang="en-US" sz="2400" dirty="0"/>
              <a:t> </a:t>
            </a:r>
            <a:r>
              <a:rPr lang="en-US" sz="2400" dirty="0" err="1"/>
              <a:t>základné</a:t>
            </a:r>
            <a:r>
              <a:rPr lang="en-US" sz="2400" dirty="0"/>
              <a:t> </a:t>
            </a:r>
            <a:r>
              <a:rPr lang="en-US" sz="2400" dirty="0" err="1"/>
              <a:t>informácie</a:t>
            </a:r>
            <a:r>
              <a:rPr lang="en-US" sz="2400" dirty="0"/>
              <a:t>, </a:t>
            </a:r>
            <a:r>
              <a:rPr lang="en-US" sz="2400" dirty="0" err="1"/>
              <a:t>porozumieť</a:t>
            </a:r>
            <a:r>
              <a:rPr lang="en-US" sz="2400" dirty="0"/>
              <a:t> </a:t>
            </a:r>
            <a:r>
              <a:rPr lang="en-US" sz="2400" dirty="0" err="1"/>
              <a:t>počutému</a:t>
            </a:r>
            <a:r>
              <a:rPr lang="en-US" sz="2400" dirty="0"/>
              <a:t> </a:t>
            </a:r>
            <a:r>
              <a:rPr lang="en-US" sz="2400" dirty="0" err="1"/>
              <a:t>textu</a:t>
            </a:r>
            <a:r>
              <a:rPr lang="en-US" sz="2400" dirty="0"/>
              <a:t>, </a:t>
            </a:r>
            <a:r>
              <a:rPr lang="en-US" sz="2400" dirty="0" err="1"/>
              <a:t>nadviazať</a:t>
            </a:r>
            <a:r>
              <a:rPr lang="en-US" sz="2400" dirty="0"/>
              <a:t> </a:t>
            </a:r>
            <a:r>
              <a:rPr lang="en-US" sz="2400" dirty="0" err="1"/>
              <a:t>kontakt</a:t>
            </a:r>
            <a:r>
              <a:rPr lang="en-US" sz="2400" dirty="0"/>
              <a:t> v </a:t>
            </a:r>
            <a:r>
              <a:rPr lang="en-US" sz="2400" dirty="0" err="1"/>
              <a:t>súvislosti</a:t>
            </a:r>
            <a:r>
              <a:rPr lang="en-US" sz="2400" dirty="0"/>
              <a:t> s </a:t>
            </a:r>
            <a:r>
              <a:rPr lang="en-US" sz="2400" dirty="0" err="1"/>
              <a:t>modelovou</a:t>
            </a:r>
            <a:r>
              <a:rPr lang="en-US" sz="2400" dirty="0"/>
              <a:t> </a:t>
            </a:r>
            <a:r>
              <a:rPr lang="en-US" sz="2400" dirty="0" err="1"/>
              <a:t>komunikačnou</a:t>
            </a:r>
            <a:r>
              <a:rPr lang="en-US" sz="2400" dirty="0"/>
              <a:t> </a:t>
            </a:r>
            <a:r>
              <a:rPr lang="en-US" sz="2400" dirty="0" err="1"/>
              <a:t>situáciou</a:t>
            </a:r>
            <a:r>
              <a:rPr lang="en-US" sz="2400" dirty="0"/>
              <a:t>,</a:t>
            </a:r>
            <a:endParaRPr lang="sk-SK" sz="2400" dirty="0"/>
          </a:p>
          <a:p>
            <a:pPr lvl="0"/>
            <a:r>
              <a:rPr lang="en-US" sz="2400" dirty="0" err="1"/>
              <a:t>odpovedať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jednoduchú</a:t>
            </a:r>
            <a:r>
              <a:rPr lang="en-US" sz="2400" dirty="0"/>
              <a:t> </a:t>
            </a:r>
            <a:r>
              <a:rPr lang="en-US" sz="2400" dirty="0" err="1"/>
              <a:t>otázku</a:t>
            </a:r>
            <a:r>
              <a:rPr lang="en-US" sz="2400" dirty="0"/>
              <a:t> </a:t>
            </a:r>
            <a:r>
              <a:rPr lang="en-US" sz="2400" dirty="0" err="1"/>
              <a:t>krátkou</a:t>
            </a:r>
            <a:r>
              <a:rPr lang="en-US" sz="2400" dirty="0"/>
              <a:t> </a:t>
            </a:r>
            <a:r>
              <a:rPr lang="en-US" sz="2400" dirty="0" err="1"/>
              <a:t>odpoveďou</a:t>
            </a:r>
            <a:r>
              <a:rPr lang="en-US" sz="2400" dirty="0"/>
              <a:t>, </a:t>
            </a:r>
            <a:endParaRPr lang="sk-SK" sz="2400" dirty="0"/>
          </a:p>
          <a:p>
            <a:pPr lvl="0"/>
            <a:r>
              <a:rPr lang="en-US" sz="2400" dirty="0" err="1"/>
              <a:t>rozvíjať</a:t>
            </a:r>
            <a:r>
              <a:rPr lang="en-US" sz="2400" dirty="0"/>
              <a:t> </a:t>
            </a:r>
            <a:r>
              <a:rPr lang="en-US" sz="2400" dirty="0" err="1"/>
              <a:t>interakčné</a:t>
            </a:r>
            <a:r>
              <a:rPr lang="en-US" sz="2400" dirty="0"/>
              <a:t> </a:t>
            </a:r>
            <a:r>
              <a:rPr lang="en-US" sz="2400" dirty="0" err="1"/>
              <a:t>schopnosti</a:t>
            </a:r>
            <a:endParaRPr lang="sk-SK" sz="2400" dirty="0"/>
          </a:p>
          <a:p>
            <a:pPr lvl="0"/>
            <a:endParaRPr lang="sk-SK" sz="2400" dirty="0"/>
          </a:p>
          <a:p>
            <a:pPr hangingPunct="0"/>
            <a:r>
              <a:rPr lang="en-US" sz="2400" b="1" dirty="0" err="1">
                <a:solidFill>
                  <a:srgbClr val="C00000"/>
                </a:solidFill>
              </a:rPr>
              <a:t>Typ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vyučovacej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hodiny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dirty="0" err="1"/>
              <a:t>kombinovaný</a:t>
            </a:r>
            <a:endParaRPr lang="sk-SK" sz="2400" dirty="0"/>
          </a:p>
          <a:p>
            <a:pPr hangingPunct="0"/>
            <a:endParaRPr lang="sk-SK" sz="2400" dirty="0"/>
          </a:p>
          <a:p>
            <a:r>
              <a:rPr lang="en-US" sz="2400" b="1" dirty="0" err="1">
                <a:solidFill>
                  <a:srgbClr val="C00000"/>
                </a:solidFill>
              </a:rPr>
              <a:t>Vyučovacie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metódy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formy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r>
              <a:rPr lang="sk-SK" sz="2400" b="1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pieseň</a:t>
            </a:r>
            <a:r>
              <a:rPr lang="en-US" sz="2400" dirty="0"/>
              <a:t> (</a:t>
            </a:r>
            <a:r>
              <a:rPr lang="en-US" sz="2400" dirty="0" err="1"/>
              <a:t>riekanka</a:t>
            </a:r>
            <a:r>
              <a:rPr lang="en-US" sz="2400" dirty="0"/>
              <a:t>),</a:t>
            </a:r>
            <a:r>
              <a:rPr lang="en-US" sz="2400" dirty="0" err="1"/>
              <a:t>motivačný</a:t>
            </a:r>
            <a:r>
              <a:rPr lang="en-US" sz="2400" dirty="0"/>
              <a:t> </a:t>
            </a:r>
            <a:r>
              <a:rPr lang="en-US" sz="2400" dirty="0" err="1"/>
              <a:t>rozhovor</a:t>
            </a:r>
            <a:r>
              <a:rPr lang="en-US" sz="2400" dirty="0"/>
              <a:t>, </a:t>
            </a:r>
            <a:r>
              <a:rPr lang="en-US" sz="2400" dirty="0" err="1"/>
              <a:t>frontálne</a:t>
            </a:r>
            <a:r>
              <a:rPr lang="en-US" sz="2400" dirty="0"/>
              <a:t> </a:t>
            </a:r>
            <a:r>
              <a:rPr lang="en-US" sz="2400" dirty="0" err="1"/>
              <a:t>opakovanie</a:t>
            </a:r>
            <a:r>
              <a:rPr lang="en-US" sz="2400" dirty="0"/>
              <a:t>, </a:t>
            </a:r>
            <a:r>
              <a:rPr lang="en-US" sz="2400" dirty="0" err="1"/>
              <a:t>práca</a:t>
            </a:r>
            <a:r>
              <a:rPr lang="en-US" sz="2400" dirty="0"/>
              <a:t> s </a:t>
            </a:r>
            <a:r>
              <a:rPr lang="en-US" sz="2400" dirty="0" err="1"/>
              <a:t>kartičkami</a:t>
            </a:r>
            <a:r>
              <a:rPr lang="en-US" sz="2400" dirty="0"/>
              <a:t>, </a:t>
            </a:r>
            <a:r>
              <a:rPr lang="en-US" sz="2400" dirty="0" err="1"/>
              <a:t>práca</a:t>
            </a:r>
            <a:r>
              <a:rPr lang="en-US" sz="2400" dirty="0"/>
              <a:t> s </a:t>
            </a:r>
            <a:r>
              <a:rPr lang="en-US" sz="2400" dirty="0" err="1"/>
              <a:t>pracovným</a:t>
            </a:r>
            <a:r>
              <a:rPr lang="en-US" sz="2400" dirty="0"/>
              <a:t> </a:t>
            </a:r>
            <a:r>
              <a:rPr lang="en-US" sz="2400" dirty="0" err="1"/>
              <a:t>listom</a:t>
            </a:r>
            <a:r>
              <a:rPr lang="en-US" sz="2400" dirty="0"/>
              <a:t>, </a:t>
            </a:r>
            <a:r>
              <a:rPr lang="en-US" sz="2400" dirty="0" err="1"/>
              <a:t>vysvetľovanie</a:t>
            </a:r>
            <a:r>
              <a:rPr lang="en-US" sz="2400" dirty="0"/>
              <a:t>, </a:t>
            </a:r>
            <a:r>
              <a:rPr lang="en-US" sz="2400" dirty="0" err="1"/>
              <a:t>práca</a:t>
            </a:r>
            <a:r>
              <a:rPr lang="en-US" sz="2400" dirty="0"/>
              <a:t> s </a:t>
            </a:r>
            <a:r>
              <a:rPr lang="en-US" sz="2400" dirty="0" err="1"/>
              <a:t>interaktívnou</a:t>
            </a:r>
            <a:r>
              <a:rPr lang="en-US" sz="2400" dirty="0"/>
              <a:t> </a:t>
            </a:r>
            <a:r>
              <a:rPr lang="en-US" sz="2400" dirty="0" err="1"/>
              <a:t>tabuľou</a:t>
            </a:r>
            <a:r>
              <a:rPr lang="en-US" sz="2400" dirty="0"/>
              <a:t>, </a:t>
            </a:r>
            <a:r>
              <a:rPr lang="en-US" sz="2400" dirty="0" err="1"/>
              <a:t>práca</a:t>
            </a:r>
            <a:r>
              <a:rPr lang="en-US" sz="2400" dirty="0"/>
              <a:t> s </a:t>
            </a:r>
            <a:r>
              <a:rPr lang="en-US" sz="2400" dirty="0" err="1"/>
              <a:t>digitálnym</a:t>
            </a:r>
            <a:r>
              <a:rPr lang="en-US" sz="2400" dirty="0"/>
              <a:t> </a:t>
            </a:r>
            <a:r>
              <a:rPr lang="en-US" sz="2400" dirty="0" err="1"/>
              <a:t>vzdelávacím</a:t>
            </a:r>
            <a:r>
              <a:rPr lang="en-US" sz="2400" dirty="0"/>
              <a:t> </a:t>
            </a:r>
            <a:r>
              <a:rPr lang="en-US" sz="2400" dirty="0" err="1"/>
              <a:t>obsahom</a:t>
            </a:r>
            <a:r>
              <a:rPr lang="en-US" sz="2400" dirty="0"/>
              <a:t> CCE, </a:t>
            </a:r>
            <a:r>
              <a:rPr lang="en-US" sz="2400" dirty="0" err="1"/>
              <a:t>práca</a:t>
            </a:r>
            <a:r>
              <a:rPr lang="en-US" sz="2400" dirty="0"/>
              <a:t> s </a:t>
            </a:r>
            <a:r>
              <a:rPr lang="en-US" sz="2400" dirty="0" err="1"/>
              <a:t>vizuálnymi</a:t>
            </a:r>
            <a:r>
              <a:rPr lang="en-US" sz="2400" dirty="0"/>
              <a:t> </a:t>
            </a:r>
            <a:r>
              <a:rPr lang="en-US" sz="2400" dirty="0" err="1"/>
              <a:t>pomôckami</a:t>
            </a:r>
            <a:r>
              <a:rPr lang="en-US" sz="2400" dirty="0"/>
              <a:t>, </a:t>
            </a:r>
            <a:r>
              <a:rPr lang="en-US" sz="2400" dirty="0" err="1"/>
              <a:t>samostatná</a:t>
            </a:r>
            <a:r>
              <a:rPr lang="sk-SK" sz="2400" dirty="0"/>
              <a:t> a </a:t>
            </a:r>
            <a:r>
              <a:rPr lang="sk-SK" sz="2400" dirty="0" err="1"/>
              <a:t>skupinnová</a:t>
            </a:r>
            <a:r>
              <a:rPr lang="en-US" sz="2400" dirty="0"/>
              <a:t> </a:t>
            </a:r>
            <a:r>
              <a:rPr lang="en-US" sz="2400" dirty="0" err="1"/>
              <a:t>práca</a:t>
            </a:r>
            <a:endParaRPr lang="sk-SK" sz="2400" dirty="0"/>
          </a:p>
          <a:p>
            <a:endParaRPr lang="sk-SK" sz="2400" dirty="0"/>
          </a:p>
          <a:p>
            <a:r>
              <a:rPr lang="en-US" sz="2400" b="1" dirty="0" err="1">
                <a:solidFill>
                  <a:srgbClr val="C00000"/>
                </a:solidFill>
              </a:rPr>
              <a:t>Vyučovacie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prostriedky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dirty="0" err="1"/>
              <a:t>PC,tabuľa</a:t>
            </a:r>
            <a:r>
              <a:rPr lang="en-US" sz="2400" dirty="0"/>
              <a:t>, </a:t>
            </a:r>
            <a:r>
              <a:rPr lang="en-US" sz="2400" dirty="0" err="1"/>
              <a:t>kartičky</a:t>
            </a:r>
            <a:r>
              <a:rPr lang="en-US" sz="2400" dirty="0"/>
              <a:t>, </a:t>
            </a:r>
            <a:r>
              <a:rPr lang="en-US" sz="2400" dirty="0" err="1"/>
              <a:t>interaktívna</a:t>
            </a:r>
            <a:r>
              <a:rPr lang="sk-SK" sz="2400" dirty="0"/>
              <a:t> </a:t>
            </a:r>
            <a:r>
              <a:rPr lang="en-US" sz="2400" dirty="0" err="1"/>
              <a:t>tabuľa</a:t>
            </a:r>
            <a:r>
              <a:rPr lang="en-US" sz="2400" dirty="0"/>
              <a:t>,</a:t>
            </a:r>
            <a:r>
              <a:rPr lang="sk-SK" sz="2400" dirty="0"/>
              <a:t> </a:t>
            </a:r>
            <a:r>
              <a:rPr lang="en-US" sz="2400" dirty="0" err="1"/>
              <a:t>pracovný</a:t>
            </a:r>
            <a:r>
              <a:rPr lang="en-US" sz="2400" dirty="0"/>
              <a:t> list,</a:t>
            </a:r>
            <a:r>
              <a:rPr lang="sk-SK" sz="2400" dirty="0"/>
              <a:t> </a:t>
            </a:r>
            <a:r>
              <a:rPr lang="en-US" sz="2400" dirty="0" err="1"/>
              <a:t>slúchadlá</a:t>
            </a:r>
            <a:r>
              <a:rPr lang="en-US" sz="2400" dirty="0"/>
              <a:t>, </a:t>
            </a:r>
            <a:r>
              <a:rPr lang="en-US" sz="2400" dirty="0" err="1"/>
              <a:t>vzdelávacie</a:t>
            </a:r>
            <a:r>
              <a:rPr lang="en-US" sz="2400" dirty="0"/>
              <a:t> </a:t>
            </a:r>
            <a:r>
              <a:rPr lang="en-US" sz="2400" dirty="0" err="1"/>
              <a:t>materiály</a:t>
            </a:r>
            <a:r>
              <a:rPr lang="en-US" sz="2400" dirty="0"/>
              <a:t> CCE</a:t>
            </a:r>
            <a:endParaRPr lang="sk-SK" sz="2400" dirty="0"/>
          </a:p>
          <a:p>
            <a:endParaRPr lang="sk-SK" sz="2400" dirty="0"/>
          </a:p>
          <a:p>
            <a:r>
              <a:rPr lang="en-US" sz="2400" dirty="0"/>
              <a:t> </a:t>
            </a:r>
            <a:endParaRPr lang="sk-SK" sz="2400" dirty="0"/>
          </a:p>
          <a:p>
            <a:pPr algn="just"/>
            <a:endParaRPr lang="sk-SK" dirty="0"/>
          </a:p>
        </p:txBody>
      </p:sp>
      <p:pic>
        <p:nvPicPr>
          <p:cNvPr id="9218" name="Picture 2" descr="http://files.anglicky-jazyk.sk/system_preview_detail_200000322-3e6033f5a0-public/eng%202%2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643050"/>
            <a:ext cx="3000364" cy="138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69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214346" y="0"/>
            <a:ext cx="8286808" cy="65985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400" b="1" dirty="0">
                <a:solidFill>
                  <a:srgbClr val="C00000"/>
                </a:solidFill>
              </a:rPr>
              <a:t>   </a:t>
            </a:r>
            <a:r>
              <a:rPr lang="en-US" sz="2400" b="1" dirty="0" err="1">
                <a:solidFill>
                  <a:srgbClr val="C00000"/>
                </a:solidFill>
              </a:rPr>
              <a:t>Medzipredmetové</a:t>
            </a:r>
            <a:r>
              <a:rPr lang="sk-SK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vzťahy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občianska</a:t>
            </a:r>
            <a:r>
              <a:rPr lang="en-US" sz="2400" dirty="0"/>
              <a:t> </a:t>
            </a:r>
            <a:r>
              <a:rPr lang="en-US" sz="2400" dirty="0" err="1"/>
              <a:t>náuka</a:t>
            </a:r>
            <a:r>
              <a:rPr lang="en-US" sz="2400" dirty="0"/>
              <a:t> (</a:t>
            </a:r>
            <a:r>
              <a:rPr lang="en-US" sz="2400" dirty="0" err="1"/>
              <a:t>členovia</a:t>
            </a:r>
            <a:r>
              <a:rPr lang="sk-SK" sz="2400" dirty="0"/>
              <a:t> </a:t>
            </a:r>
            <a:r>
              <a:rPr lang="en-US" sz="2400" dirty="0" err="1"/>
              <a:t>rodiny</a:t>
            </a:r>
            <a:endParaRPr lang="sk-SK" sz="2400" dirty="0"/>
          </a:p>
          <a:p>
            <a:pPr algn="just">
              <a:buNone/>
            </a:pPr>
            <a:endParaRPr lang="sk-SK" sz="2400" dirty="0"/>
          </a:p>
          <a:p>
            <a:pPr algn="just" hangingPunct="0">
              <a:buNone/>
            </a:pPr>
            <a:r>
              <a:rPr lang="sk-SK" sz="2400" b="1" dirty="0">
                <a:solidFill>
                  <a:srgbClr val="C00000"/>
                </a:solidFill>
              </a:rPr>
              <a:t>   </a:t>
            </a:r>
            <a:r>
              <a:rPr lang="en-US" sz="2400" b="1" dirty="0" err="1">
                <a:solidFill>
                  <a:srgbClr val="C00000"/>
                </a:solidFill>
              </a:rPr>
              <a:t>Vyučovacie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pomôcky</a:t>
            </a:r>
            <a:r>
              <a:rPr lang="en-US" sz="2400" b="1" dirty="0">
                <a:solidFill>
                  <a:srgbClr val="C00000"/>
                </a:solidFill>
              </a:rPr>
              <a:t> pre </a:t>
            </a:r>
            <a:r>
              <a:rPr lang="en-US" sz="2400" b="1" dirty="0" err="1">
                <a:solidFill>
                  <a:srgbClr val="C00000"/>
                </a:solidFill>
              </a:rPr>
              <a:t>učiteľa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dirty="0"/>
              <a:t>DVD</a:t>
            </a:r>
            <a:r>
              <a:rPr lang="sk-SK" sz="2400" dirty="0"/>
              <a:t> </a:t>
            </a:r>
            <a:r>
              <a:rPr lang="en-US" sz="2400" dirty="0" err="1"/>
              <a:t>Spievankovo</a:t>
            </a:r>
            <a:r>
              <a:rPr lang="sk-SK" sz="2400" dirty="0"/>
              <a:t> </a:t>
            </a:r>
            <a:r>
              <a:rPr lang="en-US" sz="2400" dirty="0"/>
              <a:t>4¸kartičky</a:t>
            </a:r>
            <a:r>
              <a:rPr lang="sk-SK" sz="2400" dirty="0"/>
              <a:t> </a:t>
            </a:r>
            <a:r>
              <a:rPr lang="en-US" sz="2400" dirty="0"/>
              <a:t>so </a:t>
            </a:r>
            <a:r>
              <a:rPr lang="en-US" sz="2400" dirty="0" err="1"/>
              <a:t>zápornými</a:t>
            </a:r>
            <a:r>
              <a:rPr lang="en-US" sz="2400" dirty="0"/>
              <a:t> </a:t>
            </a:r>
            <a:r>
              <a:rPr lang="en-US" sz="2400" dirty="0" err="1"/>
              <a:t>tvarmi</a:t>
            </a:r>
            <a:r>
              <a:rPr lang="sk-SK" sz="2400" dirty="0"/>
              <a:t> </a:t>
            </a:r>
            <a:r>
              <a:rPr lang="en-US" sz="2400" dirty="0" err="1"/>
              <a:t>slovesa</a:t>
            </a:r>
            <a:r>
              <a:rPr lang="en-US" sz="2400" dirty="0"/>
              <a:t> </a:t>
            </a:r>
            <a:r>
              <a:rPr lang="en-US" sz="2400" dirty="0" err="1"/>
              <a:t>byť</a:t>
            </a:r>
            <a:r>
              <a:rPr lang="en-US" sz="2400" dirty="0"/>
              <a:t>¸ </a:t>
            </a:r>
            <a:r>
              <a:rPr lang="en-US" sz="2400" dirty="0" err="1"/>
              <a:t>pracovný</a:t>
            </a:r>
            <a:r>
              <a:rPr lang="en-US" sz="2400" dirty="0"/>
              <a:t> list, </a:t>
            </a:r>
            <a:r>
              <a:rPr lang="en-US" sz="2400" dirty="0" err="1"/>
              <a:t>kartičky</a:t>
            </a:r>
            <a:r>
              <a:rPr lang="en-US" sz="2400" dirty="0"/>
              <a:t> so </a:t>
            </a:r>
            <a:r>
              <a:rPr lang="en-US" sz="2400" dirty="0" err="1"/>
              <a:t>znakmi</a:t>
            </a:r>
            <a:r>
              <a:rPr lang="en-US" sz="2400" dirty="0"/>
              <a:t> </a:t>
            </a:r>
            <a:r>
              <a:rPr lang="en-US" sz="2400" dirty="0" err="1"/>
              <a:t>otázky</a:t>
            </a:r>
            <a:r>
              <a:rPr lang="en-US" sz="2400" dirty="0"/>
              <a:t>, </a:t>
            </a:r>
            <a:r>
              <a:rPr lang="en-US" sz="2400" dirty="0" err="1"/>
              <a:t>kladnej</a:t>
            </a:r>
            <a:r>
              <a:rPr lang="en-US" sz="2400" dirty="0"/>
              <a:t> a </a:t>
            </a:r>
            <a:r>
              <a:rPr lang="en-US" sz="2400" dirty="0" err="1"/>
              <a:t>zápornej</a:t>
            </a:r>
            <a:r>
              <a:rPr lang="en-US" sz="2400" dirty="0"/>
              <a:t> </a:t>
            </a:r>
            <a:r>
              <a:rPr lang="en-US" sz="2400" dirty="0" err="1"/>
              <a:t>odpovede</a:t>
            </a:r>
            <a:r>
              <a:rPr lang="en-US" sz="2400" dirty="0"/>
              <a:t>¸ </a:t>
            </a:r>
            <a:r>
              <a:rPr lang="en-US" sz="2400" dirty="0" err="1"/>
              <a:t>kartičky</a:t>
            </a:r>
            <a:r>
              <a:rPr lang="en-US" sz="2400" dirty="0"/>
              <a:t> s </a:t>
            </a:r>
            <a:r>
              <a:rPr lang="en-US" sz="2400" dirty="0" err="1"/>
              <a:t>vetami</a:t>
            </a:r>
            <a:r>
              <a:rPr lang="en-US" sz="2400" dirty="0"/>
              <a:t>¸ </a:t>
            </a:r>
            <a:r>
              <a:rPr lang="en-US" sz="2400" dirty="0" err="1"/>
              <a:t>magnety</a:t>
            </a:r>
            <a:r>
              <a:rPr lang="en-US" sz="2400" dirty="0"/>
              <a:t> (blue tack), </a:t>
            </a:r>
            <a:r>
              <a:rPr lang="en-US" sz="2400" dirty="0" err="1"/>
              <a:t>digitálny</a:t>
            </a:r>
            <a:r>
              <a:rPr lang="en-US" sz="2400" dirty="0"/>
              <a:t> </a:t>
            </a:r>
            <a:r>
              <a:rPr lang="en-US" sz="2400" dirty="0" err="1"/>
              <a:t>vzdelávací</a:t>
            </a:r>
            <a:r>
              <a:rPr lang="en-US" sz="2400" dirty="0"/>
              <a:t> </a:t>
            </a:r>
            <a:r>
              <a:rPr lang="en-US" sz="2400" dirty="0" err="1"/>
              <a:t>obsah</a:t>
            </a:r>
            <a:r>
              <a:rPr lang="en-US" sz="2400" dirty="0"/>
              <a:t> CCE – 7. </a:t>
            </a:r>
            <a:r>
              <a:rPr lang="en-US" sz="2400" dirty="0" err="1"/>
              <a:t>ročník</a:t>
            </a:r>
            <a:r>
              <a:rPr lang="en-US" sz="2400" dirty="0"/>
              <a:t> ZŠ/</a:t>
            </a:r>
            <a:r>
              <a:rPr lang="en-US" sz="2400" dirty="0" err="1"/>
              <a:t>lekcia</a:t>
            </a:r>
            <a:r>
              <a:rPr lang="en-US" sz="2400" dirty="0"/>
              <a:t> č. 02</a:t>
            </a:r>
            <a:r>
              <a:rPr lang="en-US" sz="2400" i="1" dirty="0"/>
              <a:t>:Is she a police officer?</a:t>
            </a:r>
            <a:r>
              <a:rPr lang="en-US" sz="2400" dirty="0"/>
              <a:t>,</a:t>
            </a:r>
            <a:r>
              <a:rPr lang="sk-SK" sz="2400" dirty="0"/>
              <a:t> </a:t>
            </a:r>
            <a:r>
              <a:rPr lang="en-US" sz="2400" dirty="0" err="1"/>
              <a:t>kartičky</a:t>
            </a:r>
            <a:r>
              <a:rPr lang="sk-SK" sz="2400" dirty="0"/>
              <a:t> </a:t>
            </a:r>
            <a:r>
              <a:rPr lang="en-US" sz="2400" dirty="0"/>
              <a:t>s</a:t>
            </a:r>
            <a:r>
              <a:rPr lang="sk-SK" sz="2400" dirty="0"/>
              <a:t> </a:t>
            </a:r>
            <a:r>
              <a:rPr lang="en-US" sz="2400" dirty="0" err="1"/>
              <a:t>otázkami</a:t>
            </a:r>
            <a:r>
              <a:rPr lang="en-US" sz="2400" dirty="0"/>
              <a:t> a</a:t>
            </a:r>
            <a:r>
              <a:rPr lang="sk-SK" sz="2400" dirty="0"/>
              <a:t> </a:t>
            </a:r>
            <a:r>
              <a:rPr lang="en-US" sz="2400" dirty="0" err="1"/>
              <a:t>odpoveďami</a:t>
            </a:r>
            <a:r>
              <a:rPr lang="en-US" sz="2400" dirty="0"/>
              <a:t>, audio </a:t>
            </a:r>
            <a:r>
              <a:rPr lang="en-US" sz="2400" dirty="0" err="1"/>
              <a:t>systém</a:t>
            </a:r>
            <a:r>
              <a:rPr lang="en-US" sz="2400" dirty="0"/>
              <a:t>.</a:t>
            </a:r>
            <a:endParaRPr lang="sk-SK" sz="2400" dirty="0"/>
          </a:p>
          <a:p>
            <a:pPr algn="just" hangingPunct="0">
              <a:buNone/>
            </a:pPr>
            <a:endParaRPr lang="sk-SK" sz="2400" dirty="0"/>
          </a:p>
          <a:p>
            <a:pPr algn="just">
              <a:buNone/>
            </a:pPr>
            <a:r>
              <a:rPr lang="sk-SK" sz="2400" b="1" dirty="0">
                <a:solidFill>
                  <a:srgbClr val="C00000"/>
                </a:solidFill>
              </a:rPr>
              <a:t>   Vyučovacie pomôcky pre žiaka: </a:t>
            </a:r>
            <a:r>
              <a:rPr lang="sk-SK" sz="2400" dirty="0"/>
              <a:t>pero¸ pracovný list, slúchadlá, digitálny vzdelávací obsah CCE – 7. ročník ZŠ/lekcia č. 02: </a:t>
            </a:r>
            <a:r>
              <a:rPr lang="sk-SK" sz="2400" i="1" dirty="0" err="1"/>
              <a:t>Is</a:t>
            </a:r>
            <a:r>
              <a:rPr lang="sk-SK" sz="2400" i="1" dirty="0"/>
              <a:t> </a:t>
            </a:r>
            <a:r>
              <a:rPr lang="sk-SK" sz="2400" i="1" dirty="0" err="1"/>
              <a:t>she</a:t>
            </a:r>
            <a:r>
              <a:rPr lang="sk-SK" sz="2400" i="1" dirty="0"/>
              <a:t> a police </a:t>
            </a:r>
            <a:r>
              <a:rPr lang="sk-SK" sz="2400" i="1" dirty="0" err="1"/>
              <a:t>officer</a:t>
            </a:r>
            <a:r>
              <a:rPr lang="sk-SK" sz="2400" i="1" dirty="0"/>
              <a:t>?</a:t>
            </a:r>
            <a:r>
              <a:rPr lang="sk-SK" sz="2400" dirty="0"/>
              <a:t>, kartičky s otázkami a odpoveďami, slúchadlá.</a:t>
            </a:r>
          </a:p>
          <a:p>
            <a:pPr algn="just">
              <a:buNone/>
            </a:pPr>
            <a:endParaRPr lang="sk-SK" sz="2400" dirty="0"/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323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0"/>
            <a:ext cx="8064896" cy="66437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sz="4000" b="1" cap="all" dirty="0">
                <a:solidFill>
                  <a:schemeClr val="tx2"/>
                </a:solidFill>
              </a:rPr>
              <a:t>          </a:t>
            </a:r>
            <a:endParaRPr lang="sk-SK" sz="4000" b="1" cap="all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sz="9600" b="1" dirty="0">
                <a:solidFill>
                  <a:srgbClr val="C00000"/>
                </a:solidFill>
              </a:rPr>
              <a:t>Výchovné ciele: </a:t>
            </a:r>
            <a:endParaRPr lang="sk-SK" sz="9600" dirty="0"/>
          </a:p>
          <a:p>
            <a:pPr lvl="0"/>
            <a:r>
              <a:rPr lang="sk-SK" sz="9600" dirty="0"/>
              <a:t>Žiak má spolupracovať s ostanými spolužiakmi na spoločnej úlohe.</a:t>
            </a:r>
          </a:p>
          <a:p>
            <a:pPr lvl="0"/>
            <a:r>
              <a:rPr lang="sk-SK" sz="9600" dirty="0"/>
              <a:t>Žiak má pri spolupráci slušným spôsobom vyjadriť svoj názor a vážiť si názor svojich spolužiakov.</a:t>
            </a:r>
          </a:p>
          <a:p>
            <a:pPr lvl="0">
              <a:buNone/>
            </a:pPr>
            <a:r>
              <a:rPr lang="sk-SK" sz="9600" b="1" dirty="0">
                <a:solidFill>
                  <a:srgbClr val="C00000"/>
                </a:solidFill>
              </a:rPr>
              <a:t>Hlavný vzdelávací cieľ: </a:t>
            </a:r>
          </a:p>
          <a:p>
            <a:r>
              <a:rPr lang="sk-SK" sz="9600" dirty="0"/>
              <a:t>Žiak vie vytvoriť otázku v prítomnom čase so slovesom byť a vie na tieto otázky odpovedať prostredníctvom krátkych odpovedí. </a:t>
            </a:r>
          </a:p>
          <a:p>
            <a:pPr>
              <a:buNone/>
            </a:pPr>
            <a:r>
              <a:rPr lang="sk-SK" sz="9600" b="1" dirty="0">
                <a:solidFill>
                  <a:srgbClr val="C00000"/>
                </a:solidFill>
              </a:rPr>
              <a:t>Vedľajšie vzdelávacie ciele:</a:t>
            </a:r>
            <a:endParaRPr lang="sk-SK" sz="9600" dirty="0">
              <a:solidFill>
                <a:srgbClr val="C00000"/>
              </a:solidFill>
            </a:endParaRPr>
          </a:p>
          <a:p>
            <a:pPr lvl="0"/>
            <a:r>
              <a:rPr lang="en-US" sz="9600" dirty="0" err="1"/>
              <a:t>Žiak</a:t>
            </a:r>
            <a:r>
              <a:rPr lang="en-US" sz="9600" dirty="0"/>
              <a:t> vie </a:t>
            </a:r>
            <a:r>
              <a:rPr lang="en-US" sz="9600" dirty="0" err="1"/>
              <a:t>vytvoriť</a:t>
            </a:r>
            <a:r>
              <a:rPr lang="en-US" sz="9600" dirty="0"/>
              <a:t> a v </a:t>
            </a:r>
            <a:r>
              <a:rPr lang="en-US" sz="9600" dirty="0" err="1"/>
              <a:t>komunikácii</a:t>
            </a:r>
            <a:r>
              <a:rPr lang="en-US" sz="9600" dirty="0"/>
              <a:t> </a:t>
            </a:r>
            <a:r>
              <a:rPr lang="en-US" sz="9600" dirty="0" err="1"/>
              <a:t>použiť</a:t>
            </a:r>
            <a:r>
              <a:rPr lang="en-US" sz="9600" dirty="0"/>
              <a:t> </a:t>
            </a:r>
            <a:r>
              <a:rPr lang="en-US" sz="9600" dirty="0" err="1"/>
              <a:t>kladné</a:t>
            </a:r>
            <a:r>
              <a:rPr lang="sk-SK" sz="9600" dirty="0"/>
              <a:t>,</a:t>
            </a:r>
            <a:r>
              <a:rPr lang="en-US" sz="9600" dirty="0"/>
              <a:t> </a:t>
            </a:r>
            <a:r>
              <a:rPr lang="en-US" sz="9600" dirty="0" err="1"/>
              <a:t>záporné</a:t>
            </a:r>
            <a:r>
              <a:rPr lang="en-US" sz="9600" dirty="0"/>
              <a:t> </a:t>
            </a:r>
            <a:r>
              <a:rPr lang="en-US" sz="9600" dirty="0" err="1"/>
              <a:t>vety</a:t>
            </a:r>
            <a:r>
              <a:rPr lang="sk-SK" sz="9600" dirty="0"/>
              <a:t> a otázky </a:t>
            </a:r>
            <a:r>
              <a:rPr lang="en-US" sz="9600" dirty="0"/>
              <a:t> s</a:t>
            </a:r>
            <a:r>
              <a:rPr lang="sk-SK" sz="9600" dirty="0"/>
              <a:t> </a:t>
            </a:r>
            <a:r>
              <a:rPr lang="en-US" sz="9600" dirty="0" err="1"/>
              <a:t>použitím</a:t>
            </a:r>
            <a:r>
              <a:rPr lang="en-US" sz="9600" dirty="0"/>
              <a:t> </a:t>
            </a:r>
            <a:r>
              <a:rPr lang="en-US" sz="9600" dirty="0" err="1"/>
              <a:t>slovesa</a:t>
            </a:r>
            <a:r>
              <a:rPr lang="en-US" sz="9600" dirty="0"/>
              <a:t>  </a:t>
            </a:r>
            <a:r>
              <a:rPr lang="en-US" sz="9600" i="1" dirty="0"/>
              <a:t>to be</a:t>
            </a:r>
            <a:r>
              <a:rPr lang="en-US" sz="9600" dirty="0"/>
              <a:t>  v </a:t>
            </a:r>
            <a:r>
              <a:rPr lang="en-US" sz="9600" dirty="0" err="1"/>
              <a:t>prítomnom</a:t>
            </a:r>
            <a:r>
              <a:rPr lang="en-US" sz="9600" dirty="0"/>
              <a:t> </a:t>
            </a:r>
            <a:r>
              <a:rPr lang="en-US" sz="9600" dirty="0" err="1"/>
              <a:t>čase</a:t>
            </a:r>
            <a:r>
              <a:rPr lang="en-US" sz="9600" dirty="0"/>
              <a:t>.</a:t>
            </a:r>
            <a:endParaRPr lang="sk-SK" sz="9600" dirty="0"/>
          </a:p>
          <a:p>
            <a:pPr lvl="0"/>
            <a:r>
              <a:rPr lang="en-US" sz="9600" dirty="0" err="1"/>
              <a:t>Žiak</a:t>
            </a:r>
            <a:r>
              <a:rPr lang="en-US" sz="9600" dirty="0"/>
              <a:t> vie </a:t>
            </a:r>
            <a:r>
              <a:rPr lang="en-US" sz="9600" dirty="0" err="1"/>
              <a:t>vytvoriť</a:t>
            </a:r>
            <a:r>
              <a:rPr lang="en-US" sz="9600" dirty="0"/>
              <a:t> a v </a:t>
            </a:r>
            <a:r>
              <a:rPr lang="en-US" sz="9600" dirty="0" err="1"/>
              <a:t>komunikácii</a:t>
            </a:r>
            <a:r>
              <a:rPr lang="en-US" sz="9600" dirty="0"/>
              <a:t> </a:t>
            </a:r>
            <a:r>
              <a:rPr lang="en-US" sz="9600" dirty="0" err="1"/>
              <a:t>použiť</a:t>
            </a:r>
            <a:r>
              <a:rPr lang="en-US" sz="9600" dirty="0"/>
              <a:t> </a:t>
            </a:r>
            <a:r>
              <a:rPr lang="en-US" sz="9600" dirty="0" err="1"/>
              <a:t>krátku</a:t>
            </a:r>
            <a:r>
              <a:rPr lang="en-US" sz="9600" dirty="0"/>
              <a:t> </a:t>
            </a:r>
            <a:r>
              <a:rPr lang="en-US" sz="9600" dirty="0" err="1"/>
              <a:t>kladnú</a:t>
            </a:r>
            <a:r>
              <a:rPr lang="en-US" sz="9600" dirty="0"/>
              <a:t> a </a:t>
            </a:r>
            <a:r>
              <a:rPr lang="en-US" sz="9600" dirty="0" err="1"/>
              <a:t>krátku</a:t>
            </a:r>
            <a:r>
              <a:rPr lang="en-US" sz="9600" dirty="0"/>
              <a:t> </a:t>
            </a:r>
            <a:r>
              <a:rPr lang="en-US" sz="9600" dirty="0" err="1"/>
              <a:t>zápornú</a:t>
            </a:r>
            <a:r>
              <a:rPr lang="en-US" sz="9600" dirty="0"/>
              <a:t> </a:t>
            </a:r>
            <a:r>
              <a:rPr lang="en-US" sz="9600" dirty="0" err="1"/>
              <a:t>odpoveď</a:t>
            </a:r>
            <a:r>
              <a:rPr lang="en-US" sz="9600" dirty="0"/>
              <a:t> s </a:t>
            </a:r>
            <a:r>
              <a:rPr lang="en-US" sz="9600" dirty="0" err="1"/>
              <a:t>použitím</a:t>
            </a:r>
            <a:r>
              <a:rPr lang="en-US" sz="9600" dirty="0"/>
              <a:t> </a:t>
            </a:r>
            <a:r>
              <a:rPr lang="en-US" sz="9600" dirty="0" err="1"/>
              <a:t>slovesa</a:t>
            </a:r>
            <a:r>
              <a:rPr lang="en-US" sz="9600" dirty="0"/>
              <a:t>  </a:t>
            </a:r>
            <a:r>
              <a:rPr lang="en-US" sz="9600" i="1" dirty="0"/>
              <a:t>to be</a:t>
            </a:r>
            <a:r>
              <a:rPr lang="en-US" sz="9600" dirty="0"/>
              <a:t>  v </a:t>
            </a:r>
            <a:r>
              <a:rPr lang="en-US" sz="9600" dirty="0" err="1"/>
              <a:t>prítomnom</a:t>
            </a:r>
            <a:r>
              <a:rPr lang="en-US" sz="9600" dirty="0"/>
              <a:t> </a:t>
            </a:r>
            <a:r>
              <a:rPr lang="en-US" sz="9600" dirty="0" err="1"/>
              <a:t>čase</a:t>
            </a:r>
            <a:r>
              <a:rPr lang="en-US" sz="9600" dirty="0"/>
              <a:t>.</a:t>
            </a:r>
            <a:endParaRPr lang="sk-SK" sz="9600" dirty="0"/>
          </a:p>
          <a:p>
            <a:pPr lvl="0"/>
            <a:r>
              <a:rPr lang="en-US" sz="9600" dirty="0" err="1"/>
              <a:t>Žiak</a:t>
            </a:r>
            <a:r>
              <a:rPr lang="en-US" sz="9600" dirty="0"/>
              <a:t> </a:t>
            </a:r>
            <a:r>
              <a:rPr lang="en-US" sz="9600" dirty="0" err="1"/>
              <a:t>si</a:t>
            </a:r>
            <a:r>
              <a:rPr lang="en-US" sz="9600" dirty="0"/>
              <a:t> </a:t>
            </a:r>
            <a:r>
              <a:rPr lang="en-US" sz="9600" dirty="0" err="1"/>
              <a:t>zopakuje</a:t>
            </a:r>
            <a:r>
              <a:rPr lang="en-US" sz="9600" dirty="0"/>
              <a:t> </a:t>
            </a:r>
            <a:r>
              <a:rPr lang="en-US" sz="9600" dirty="0" err="1"/>
              <a:t>slovnú</a:t>
            </a:r>
            <a:r>
              <a:rPr lang="en-US" sz="9600" dirty="0"/>
              <a:t> </a:t>
            </a:r>
            <a:r>
              <a:rPr lang="en-US" sz="9600" dirty="0" err="1"/>
              <a:t>zásobu</a:t>
            </a:r>
            <a:r>
              <a:rPr lang="en-US" sz="9600" dirty="0"/>
              <a:t> v </a:t>
            </a:r>
            <a:r>
              <a:rPr lang="en-US" sz="9600" dirty="0" err="1"/>
              <a:t>oblasti</a:t>
            </a:r>
            <a:r>
              <a:rPr lang="en-US" sz="9600" dirty="0"/>
              <a:t> </a:t>
            </a:r>
            <a:r>
              <a:rPr lang="en-US" sz="9600" dirty="0" err="1"/>
              <a:t>členov</a:t>
            </a:r>
            <a:r>
              <a:rPr lang="en-US" sz="9600" dirty="0"/>
              <a:t> </a:t>
            </a:r>
            <a:r>
              <a:rPr lang="en-US" sz="9600" dirty="0" err="1"/>
              <a:t>rodiny</a:t>
            </a:r>
            <a:r>
              <a:rPr lang="en-US" sz="9600" dirty="0"/>
              <a:t>.</a:t>
            </a:r>
            <a:endParaRPr lang="sk-SK" sz="9600" dirty="0"/>
          </a:p>
          <a:p>
            <a:pPr lvl="0"/>
            <a:r>
              <a:rPr lang="en-US" sz="9600" dirty="0" err="1"/>
              <a:t>Žiak</a:t>
            </a:r>
            <a:r>
              <a:rPr lang="en-US" sz="9600" dirty="0"/>
              <a:t> </a:t>
            </a:r>
            <a:r>
              <a:rPr lang="en-US" sz="9600" dirty="0" err="1"/>
              <a:t>si</a:t>
            </a:r>
            <a:r>
              <a:rPr lang="en-US" sz="9600" dirty="0"/>
              <a:t> </a:t>
            </a:r>
            <a:r>
              <a:rPr lang="en-US" sz="9600" dirty="0" err="1"/>
              <a:t>upevní</a:t>
            </a:r>
            <a:r>
              <a:rPr lang="en-US" sz="9600" dirty="0"/>
              <a:t> </a:t>
            </a:r>
            <a:r>
              <a:rPr lang="en-US" sz="9600" dirty="0" err="1"/>
              <a:t>nadobudnuté</a:t>
            </a:r>
            <a:r>
              <a:rPr lang="en-US" sz="9600" dirty="0"/>
              <a:t> </a:t>
            </a:r>
            <a:r>
              <a:rPr lang="en-US" sz="9600" dirty="0" err="1"/>
              <a:t>poznatky</a:t>
            </a:r>
            <a:r>
              <a:rPr lang="en-US" sz="9600" dirty="0"/>
              <a:t> a vie </a:t>
            </a:r>
            <a:r>
              <a:rPr lang="en-US" sz="9600" dirty="0" err="1"/>
              <a:t>ich</a:t>
            </a:r>
            <a:r>
              <a:rPr lang="en-US" sz="9600" dirty="0"/>
              <a:t> </a:t>
            </a:r>
            <a:r>
              <a:rPr lang="en-US" sz="9600" dirty="0" err="1"/>
              <a:t>aplikovať</a:t>
            </a:r>
            <a:r>
              <a:rPr lang="en-US" sz="9600" dirty="0"/>
              <a:t> v </a:t>
            </a:r>
            <a:r>
              <a:rPr lang="en-US" sz="9600" dirty="0" err="1"/>
              <a:t>samostatnej</a:t>
            </a:r>
            <a:r>
              <a:rPr lang="sk-SK" sz="9600" dirty="0"/>
              <a:t> tvorivej práci.</a:t>
            </a:r>
          </a:p>
          <a:p>
            <a:pPr marL="0" indent="0">
              <a:buNone/>
            </a:pPr>
            <a:br>
              <a:rPr lang="sk-SK" sz="6000" b="1" cap="all" dirty="0">
                <a:solidFill>
                  <a:schemeClr val="tx2"/>
                </a:solidFill>
              </a:rPr>
            </a:br>
            <a:endParaRPr lang="sk-SK" sz="6000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k-SK" sz="6000" b="1" cap="all" dirty="0">
              <a:solidFill>
                <a:schemeClr val="tx2"/>
              </a:solidFill>
            </a:endParaRPr>
          </a:p>
        </p:txBody>
      </p:sp>
      <p:pic>
        <p:nvPicPr>
          <p:cNvPr id="7170" name="Picture 2" descr="http://mcconnellconsulting-ny.com/wp-content/uploads/2014/08/hitting_target-e1408715467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928934"/>
            <a:ext cx="2000232" cy="1533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25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4290"/>
            <a:ext cx="8964489" cy="500066"/>
          </a:xfrm>
        </p:spPr>
        <p:txBody>
          <a:bodyPr>
            <a:normAutofit/>
          </a:bodyPr>
          <a:lstStyle/>
          <a:p>
            <a:r>
              <a:rPr lang="sk-SK" sz="2800" dirty="0"/>
              <a:t> 2 ŠTRUKTÚRA VYUČOVACEJ HODINY</a:t>
            </a:r>
          </a:p>
        </p:txBody>
      </p:sp>
      <p:sp>
        <p:nvSpPr>
          <p:cNvPr id="7" name="Obdĺžnik 6"/>
          <p:cNvSpPr/>
          <p:nvPr/>
        </p:nvSpPr>
        <p:spPr>
          <a:xfrm>
            <a:off x="0" y="857232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Organizačná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časť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vyučovacej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hodiny</a:t>
            </a:r>
            <a:r>
              <a:rPr lang="sk-SK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 min)</a:t>
            </a:r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500174"/>
            <a:ext cx="9144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82600" algn="l"/>
              </a:tabLst>
            </a:pP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Pozdrav</a:t>
            </a:r>
            <a:r>
              <a:rPr kumimoji="0" lang="sk-SK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.</a:t>
            </a:r>
            <a:endParaRPr lang="sk-SK" sz="2400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82600" algn="l"/>
              </a:tabLst>
            </a:pP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Zapnutie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 PC¸ </a:t>
            </a: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interaktívnej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tabule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 a audio </a:t>
            </a: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systému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. </a:t>
            </a:r>
            <a:endParaRPr lang="sk-SK" sz="2400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82600" algn="l"/>
              </a:tabLst>
            </a:pP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Zápis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neprítomných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žiakov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 a </a:t>
            </a: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učiva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 do </a:t>
            </a: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triednej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knihy</a:t>
            </a:r>
            <a:r>
              <a:rPr kumimoji="0" lang="sk-SK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mbria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82600" algn="l"/>
              </a:tabLst>
            </a:pPr>
            <a:r>
              <a:rPr lang="en-US" sz="2400" dirty="0" err="1">
                <a:ea typeface="Times New Roman" pitchFamily="18" charset="0"/>
                <a:cs typeface="Cambria" pitchFamily="18" charset="0"/>
              </a:rPr>
              <a:t>Kontrola</a:t>
            </a:r>
            <a:r>
              <a:rPr lang="en-US" sz="2400" dirty="0"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400" dirty="0" err="1">
                <a:ea typeface="Times New Roman" pitchFamily="18" charset="0"/>
                <a:cs typeface="Cambria" pitchFamily="18" charset="0"/>
              </a:rPr>
              <a:t>domácej</a:t>
            </a:r>
            <a:r>
              <a:rPr lang="en-US" sz="2400" dirty="0"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400" dirty="0" err="1">
                <a:ea typeface="Times New Roman" pitchFamily="18" charset="0"/>
                <a:cs typeface="Cambria" pitchFamily="18" charset="0"/>
              </a:rPr>
              <a:t>úlohy</a:t>
            </a:r>
            <a:r>
              <a:rPr lang="sk-SK" sz="2400" dirty="0">
                <a:ea typeface="Times New Roman" pitchFamily="18" charset="0"/>
                <a:cs typeface="Cambria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2600" algn="l"/>
              </a:tabLst>
            </a:pPr>
            <a:endParaRPr lang="sk-SK" sz="2400" u="sng" dirty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82600" algn="l"/>
              </a:tabLst>
            </a:pPr>
            <a:endParaRPr lang="sk-SK" sz="24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</a:pPr>
            <a:endParaRPr lang="sk-SK" sz="2400" dirty="0">
              <a:ea typeface="Times New Roman" pitchFamily="18" charset="0"/>
              <a:cs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82600" algn="l"/>
              </a:tabLst>
            </a:pPr>
            <a:endParaRPr kumimoji="0" lang="sk-S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lang="sk-SK" sz="1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kumimoji="0" 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kumimoji="0" lang="sk-S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0" y="3214686"/>
            <a:ext cx="80010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čná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časť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vyučovacej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hodiny</a:t>
            </a:r>
            <a:r>
              <a:rPr lang="sk-SK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min)</a:t>
            </a:r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/>
              <a:t>T: </a:t>
            </a:r>
            <a:r>
              <a:rPr lang="en-US" sz="2400" dirty="0"/>
              <a:t>O.K. Now </a:t>
            </a:r>
            <a:r>
              <a:rPr lang="en-US" sz="2400" dirty="0" err="1"/>
              <a:t>itʹs</a:t>
            </a:r>
            <a:r>
              <a:rPr lang="en-US" sz="2400" dirty="0"/>
              <a:t> time to sing.(</a:t>
            </a:r>
            <a:r>
              <a:rPr lang="en-US" dirty="0" err="1"/>
              <a:t>Učiteľ</a:t>
            </a:r>
            <a:r>
              <a:rPr lang="en-US" dirty="0"/>
              <a:t> </a:t>
            </a:r>
            <a:r>
              <a:rPr lang="en-US" dirty="0" err="1"/>
              <a:t>spustí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interaktívnej</a:t>
            </a:r>
            <a:r>
              <a:rPr lang="en-US" dirty="0"/>
              <a:t> </a:t>
            </a:r>
            <a:r>
              <a:rPr lang="en-US" dirty="0" err="1"/>
              <a:t>tabuli</a:t>
            </a:r>
            <a:r>
              <a:rPr lang="en-US" dirty="0"/>
              <a:t>  </a:t>
            </a:r>
            <a:r>
              <a:rPr lang="en-US" dirty="0" err="1"/>
              <a:t>riekanku</a:t>
            </a:r>
            <a:r>
              <a:rPr lang="en-US" dirty="0"/>
              <a:t> </a:t>
            </a:r>
            <a:r>
              <a:rPr lang="en-US" i="1" dirty="0"/>
              <a:t>I am big</a:t>
            </a:r>
            <a:r>
              <a:rPr lang="en-US" dirty="0"/>
              <a:t> (čas−3:56) z DVD </a:t>
            </a:r>
            <a:r>
              <a:rPr lang="en-US" i="1" dirty="0" err="1"/>
              <a:t>Spievankovo</a:t>
            </a:r>
            <a:r>
              <a:rPr lang="en-US" i="1" dirty="0"/>
              <a:t> 4</a:t>
            </a:r>
            <a:r>
              <a:rPr lang="en-US" dirty="0"/>
              <a:t>¸ </a:t>
            </a:r>
            <a:r>
              <a:rPr lang="en-US" dirty="0" err="1"/>
              <a:t>ktorú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žiaci</a:t>
            </a:r>
            <a:r>
              <a:rPr lang="en-US" dirty="0"/>
              <a:t> </a:t>
            </a:r>
            <a:r>
              <a:rPr lang="en-US" dirty="0" err="1"/>
              <a:t>vypočuli</a:t>
            </a:r>
            <a:r>
              <a:rPr lang="en-US" dirty="0"/>
              <a:t> a </a:t>
            </a:r>
            <a:r>
              <a:rPr lang="en-US" dirty="0" err="1"/>
              <a:t>zaspievali</a:t>
            </a:r>
            <a:r>
              <a:rPr lang="sk-SK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predchádzajúcej</a:t>
            </a:r>
            <a:r>
              <a:rPr lang="en-US" dirty="0"/>
              <a:t> </a:t>
            </a:r>
            <a:r>
              <a:rPr lang="en-US" dirty="0" err="1"/>
              <a:t>vyučovacej</a:t>
            </a:r>
            <a:r>
              <a:rPr lang="sk-SK" dirty="0"/>
              <a:t> </a:t>
            </a:r>
            <a:r>
              <a:rPr lang="en-US" dirty="0" err="1"/>
              <a:t>hodine</a:t>
            </a:r>
            <a:r>
              <a:rPr lang="en-US" dirty="0"/>
              <a:t>.)</a:t>
            </a:r>
            <a:endParaRPr lang="sk-SK" dirty="0"/>
          </a:p>
          <a:p>
            <a:endParaRPr lang="sk-SK" dirty="0"/>
          </a:p>
          <a:p>
            <a:pPr lvl="0">
              <a:buFont typeface="Wingdings" pitchFamily="2" charset="2"/>
              <a:buChar char="Ø"/>
            </a:pPr>
            <a:r>
              <a:rPr lang="sk-SK" sz="2400" dirty="0">
                <a:ea typeface="Times New Roman" pitchFamily="18" charset="0"/>
                <a:cs typeface="Cambria" pitchFamily="18" charset="0"/>
              </a:rPr>
              <a:t>Riekanka: </a:t>
            </a:r>
            <a:r>
              <a:rPr lang="en-US" sz="2400" dirty="0"/>
              <a:t>I am big¸ you are sick. </a:t>
            </a:r>
            <a:endParaRPr lang="sk-SK" sz="2400" dirty="0"/>
          </a:p>
          <a:p>
            <a:pPr lvl="0"/>
            <a:r>
              <a:rPr lang="sk-SK" sz="2400" dirty="0"/>
              <a:t>                  </a:t>
            </a:r>
            <a:r>
              <a:rPr lang="en-US" sz="2400" dirty="0"/>
              <a:t>He is tall¸ she is small. </a:t>
            </a:r>
            <a:endParaRPr lang="sk-SK" sz="2400" dirty="0"/>
          </a:p>
          <a:p>
            <a:pPr lvl="0"/>
            <a:r>
              <a:rPr lang="sk-SK" sz="2400" dirty="0"/>
              <a:t>                  </a:t>
            </a:r>
            <a:r>
              <a:rPr lang="en-US" sz="2400" dirty="0"/>
              <a:t>It is long ¸ we are strong.</a:t>
            </a:r>
            <a:r>
              <a:rPr lang="sk-SK" sz="2000" dirty="0"/>
              <a:t>  </a:t>
            </a:r>
          </a:p>
          <a:p>
            <a:pPr lvl="0"/>
            <a:r>
              <a:rPr lang="sk-SK" sz="2000" dirty="0"/>
              <a:t>                      Y</a:t>
            </a:r>
            <a:r>
              <a:rPr lang="en-US" sz="2400" dirty="0" err="1"/>
              <a:t>ou</a:t>
            </a:r>
            <a:r>
              <a:rPr lang="en-US" sz="2400" dirty="0"/>
              <a:t> are sad¸ they are mad. </a:t>
            </a:r>
            <a:endParaRPr lang="sk-SK" sz="2400" dirty="0"/>
          </a:p>
          <a:p>
            <a:pPr lvl="0"/>
            <a:endParaRPr lang="sk-SK" sz="2400" dirty="0"/>
          </a:p>
          <a:p>
            <a:pPr lvl="0"/>
            <a:endParaRPr lang="sk-SK" sz="2400" dirty="0"/>
          </a:p>
          <a:p>
            <a:pPr lvl="0"/>
            <a:endParaRPr lang="sk-SK" sz="2400" dirty="0">
              <a:ea typeface="Times New Roman" pitchFamily="18" charset="0"/>
              <a:cs typeface="Arial" pitchFamily="34" charset="0"/>
            </a:endParaRPr>
          </a:p>
          <a:p>
            <a:endParaRPr lang="sk-SK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4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2852"/>
            <a:ext cx="8286776" cy="6500858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sk-SK" sz="2400" dirty="0">
                <a:ea typeface="Times New Roman" pitchFamily="18" charset="0"/>
                <a:cs typeface="Cambria" pitchFamily="18" charset="0"/>
              </a:rPr>
              <a:t>Práca s kartičkami:</a:t>
            </a:r>
          </a:p>
          <a:p>
            <a:pPr lvl="0">
              <a:buNone/>
            </a:pPr>
            <a:r>
              <a:rPr lang="sk-SK" sz="2400" dirty="0">
                <a:ea typeface="Times New Roman" pitchFamily="18" charset="0"/>
                <a:cs typeface="Cambria" pitchFamily="18" charset="0"/>
              </a:rPr>
              <a:t> </a:t>
            </a:r>
            <a:endParaRPr lang="sk-SK" sz="2400" dirty="0"/>
          </a:p>
          <a:p>
            <a:pPr hangingPunct="0">
              <a:buNone/>
            </a:pPr>
            <a:r>
              <a:rPr lang="en-US" sz="2400" b="1" dirty="0"/>
              <a:t>T:</a:t>
            </a:r>
            <a:r>
              <a:rPr lang="sk-SK" sz="2400" b="1" dirty="0"/>
              <a:t> </a:t>
            </a:r>
            <a:r>
              <a:rPr lang="en-US" sz="2400" dirty="0"/>
              <a:t>I</a:t>
            </a:r>
            <a:r>
              <a:rPr lang="sk-SK" sz="2400" dirty="0"/>
              <a:t> </a:t>
            </a:r>
            <a:r>
              <a:rPr lang="en-US" sz="2400" dirty="0"/>
              <a:t>need your help. </a:t>
            </a:r>
            <a:r>
              <a:rPr lang="en-US" sz="2400" dirty="0" err="1"/>
              <a:t>Iʹve</a:t>
            </a:r>
            <a:r>
              <a:rPr lang="en-US" sz="2400" dirty="0"/>
              <a:t> got</a:t>
            </a:r>
            <a:r>
              <a:rPr lang="sk-SK" sz="2400" dirty="0"/>
              <a:t> </a:t>
            </a:r>
            <a:r>
              <a:rPr lang="sk-SK" sz="2400" dirty="0" err="1"/>
              <a:t>three</a:t>
            </a:r>
            <a:r>
              <a:rPr lang="sk-SK" sz="2400" dirty="0"/>
              <a:t> </a:t>
            </a:r>
            <a:r>
              <a:rPr lang="en-US" sz="2400" dirty="0"/>
              <a:t>cards¸ but I </a:t>
            </a:r>
            <a:r>
              <a:rPr lang="en-US" sz="2400" dirty="0" err="1"/>
              <a:t>donʹt</a:t>
            </a:r>
            <a:r>
              <a:rPr lang="en-US" sz="2400" dirty="0"/>
              <a:t> know what is it. </a:t>
            </a:r>
            <a:r>
              <a:rPr lang="en-US" sz="1800" dirty="0"/>
              <a:t>(</a:t>
            </a:r>
            <a:r>
              <a:rPr lang="en-US" sz="1800" dirty="0" err="1"/>
              <a:t>Učiteľ</a:t>
            </a:r>
            <a:r>
              <a:rPr lang="en-US" sz="1800" dirty="0"/>
              <a:t> </a:t>
            </a:r>
            <a:r>
              <a:rPr lang="en-US" sz="1800" dirty="0" err="1"/>
              <a:t>ukáže</a:t>
            </a:r>
            <a:r>
              <a:rPr lang="en-US" sz="1800" dirty="0"/>
              <a:t> </a:t>
            </a:r>
            <a:r>
              <a:rPr lang="en-US" sz="1800" dirty="0" err="1"/>
              <a:t>žiakom</a:t>
            </a:r>
            <a:r>
              <a:rPr lang="en-US" sz="1800" dirty="0"/>
              <a:t> </a:t>
            </a:r>
            <a:r>
              <a:rPr lang="en-US" sz="1800" dirty="0" err="1"/>
              <a:t>kartičky</a:t>
            </a:r>
            <a:r>
              <a:rPr lang="en-US" sz="1800" dirty="0"/>
              <a:t> </a:t>
            </a:r>
            <a:r>
              <a:rPr lang="sk-SK" sz="1800" dirty="0"/>
              <a:t>, </a:t>
            </a:r>
            <a:r>
              <a:rPr lang="en-US" sz="1800" dirty="0" err="1"/>
              <a:t>vyvolá</a:t>
            </a:r>
            <a:r>
              <a:rPr lang="en-US" sz="1800" dirty="0"/>
              <a:t> </a:t>
            </a:r>
            <a:r>
              <a:rPr lang="en-US" sz="1800" dirty="0" err="1"/>
              <a:t>žiaka</a:t>
            </a:r>
            <a:r>
              <a:rPr lang="en-US" sz="1800" dirty="0"/>
              <a:t>¸ </a:t>
            </a:r>
            <a:r>
              <a:rPr lang="en-US" sz="1800" dirty="0" err="1"/>
              <a:t>ktorý</a:t>
            </a:r>
            <a:r>
              <a:rPr lang="en-US" sz="1800" dirty="0"/>
              <a:t> </a:t>
            </a:r>
            <a:r>
              <a:rPr lang="en-US" sz="1800" dirty="0" err="1"/>
              <a:t>spolužiakom</a:t>
            </a:r>
            <a:r>
              <a:rPr lang="sk-SK" sz="1800" dirty="0"/>
              <a:t> </a:t>
            </a:r>
            <a:r>
              <a:rPr lang="en-US" sz="1800" dirty="0" err="1"/>
              <a:t>vysvetl</a:t>
            </a:r>
            <a:r>
              <a:rPr lang="sk-SK" sz="1800" dirty="0"/>
              <a:t>í</a:t>
            </a:r>
            <a:r>
              <a:rPr lang="en-US" sz="1800" dirty="0"/>
              <a:t>¸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ide</a:t>
            </a:r>
            <a:r>
              <a:rPr lang="en-US" sz="1800" dirty="0"/>
              <a:t> o </a:t>
            </a:r>
            <a:r>
              <a:rPr lang="en-US" sz="1800" dirty="0" err="1"/>
              <a:t>záporné</a:t>
            </a:r>
            <a:r>
              <a:rPr lang="en-US" sz="1800" dirty="0"/>
              <a:t> </a:t>
            </a:r>
            <a:r>
              <a:rPr lang="en-US" sz="1800" dirty="0" err="1"/>
              <a:t>tvary</a:t>
            </a:r>
            <a:r>
              <a:rPr lang="en-US" sz="1800" dirty="0"/>
              <a:t> </a:t>
            </a:r>
            <a:r>
              <a:rPr lang="en-US" sz="1800" dirty="0" err="1"/>
              <a:t>slovesa</a:t>
            </a:r>
            <a:r>
              <a:rPr lang="sk-SK" sz="1800" dirty="0"/>
              <a:t> </a:t>
            </a:r>
            <a:r>
              <a:rPr lang="en-US" sz="1800" dirty="0"/>
              <a:t> </a:t>
            </a:r>
            <a:r>
              <a:rPr lang="en-US" sz="1800" i="1" dirty="0" err="1"/>
              <a:t>byť</a:t>
            </a:r>
            <a:r>
              <a:rPr lang="en-US" sz="1800" dirty="0"/>
              <a:t>.)</a:t>
            </a:r>
            <a:endParaRPr lang="sk-SK" sz="1800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1800" b="1" dirty="0"/>
          </a:p>
          <a:p>
            <a:pPr hangingPunct="0">
              <a:buNone/>
            </a:pPr>
            <a:endParaRPr lang="sk-SK" sz="1800" b="1" dirty="0"/>
          </a:p>
          <a:p>
            <a:pPr hangingPunct="0">
              <a:buNone/>
            </a:pPr>
            <a:r>
              <a:rPr lang="en-US" sz="2400" b="1" dirty="0"/>
              <a:t>T</a:t>
            </a:r>
            <a:r>
              <a:rPr lang="sk-SK" sz="2400" b="1" dirty="0"/>
              <a:t>:</a:t>
            </a:r>
            <a:r>
              <a:rPr lang="en-US" sz="2400" dirty="0"/>
              <a:t>And now we are going to make short forms</a:t>
            </a:r>
            <a:r>
              <a:rPr lang="sk-SK" sz="2400" dirty="0"/>
              <a:t>. </a:t>
            </a:r>
            <a:r>
              <a:rPr lang="en-US" sz="1800" dirty="0"/>
              <a:t>(</a:t>
            </a:r>
            <a:r>
              <a:rPr lang="en-US" sz="1800" dirty="0" err="1"/>
              <a:t>Učiteľ</a:t>
            </a:r>
            <a:r>
              <a:rPr lang="en-US" sz="1800" dirty="0"/>
              <a:t> </a:t>
            </a:r>
            <a:r>
              <a:rPr lang="en-US" sz="1800" dirty="0" err="1"/>
              <a:t>vyvolá</a:t>
            </a:r>
            <a:r>
              <a:rPr lang="en-US" sz="1800" dirty="0"/>
              <a:t> </a:t>
            </a:r>
            <a:r>
              <a:rPr lang="en-US" sz="1800" dirty="0" err="1"/>
              <a:t>žiaka</a:t>
            </a:r>
            <a:r>
              <a:rPr lang="sk-SK" sz="1800" dirty="0"/>
              <a:t>, </a:t>
            </a:r>
            <a:r>
              <a:rPr lang="en-US" sz="1800" dirty="0" err="1"/>
              <a:t>dá</a:t>
            </a:r>
            <a:r>
              <a:rPr lang="en-US" sz="1800" dirty="0"/>
              <a:t> mu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kartičku</a:t>
            </a:r>
            <a:r>
              <a:rPr lang="en-US" sz="1800" dirty="0"/>
              <a:t> </a:t>
            </a:r>
            <a:r>
              <a:rPr lang="en-US" sz="1800" dirty="0" err="1"/>
              <a:t>fixou</a:t>
            </a:r>
            <a:r>
              <a:rPr lang="en-US" sz="1800" dirty="0"/>
              <a:t> </a:t>
            </a:r>
            <a:r>
              <a:rPr lang="en-US" sz="1800" dirty="0" err="1"/>
              <a:t>napísať</a:t>
            </a:r>
            <a:r>
              <a:rPr lang="en-US" sz="1800" dirty="0"/>
              <a:t> </a:t>
            </a:r>
            <a:r>
              <a:rPr lang="en-US" sz="1800" dirty="0" err="1"/>
              <a:t>skrátený</a:t>
            </a:r>
            <a:r>
              <a:rPr lang="en-US" sz="1800" dirty="0"/>
              <a:t> </a:t>
            </a:r>
            <a:r>
              <a:rPr lang="en-US" sz="1800" dirty="0" err="1"/>
              <a:t>tvar</a:t>
            </a:r>
            <a:r>
              <a:rPr lang="en-US" sz="1800" dirty="0"/>
              <a:t>. </a:t>
            </a:r>
            <a:r>
              <a:rPr lang="en-US" sz="1800" dirty="0" err="1"/>
              <a:t>Následne</a:t>
            </a:r>
            <a:r>
              <a:rPr lang="en-US" sz="1800" dirty="0"/>
              <a:t> </a:t>
            </a:r>
            <a:r>
              <a:rPr lang="en-US" sz="1800" dirty="0" err="1"/>
              <a:t>svoju</a:t>
            </a:r>
            <a:r>
              <a:rPr lang="en-US" sz="1800" dirty="0"/>
              <a:t> </a:t>
            </a:r>
            <a:r>
              <a:rPr lang="en-US" sz="1800" dirty="0" err="1"/>
              <a:t>odpoveď</a:t>
            </a:r>
            <a:r>
              <a:rPr lang="en-US" sz="1800" dirty="0"/>
              <a:t> </a:t>
            </a:r>
            <a:r>
              <a:rPr lang="en-US" sz="1800" dirty="0" err="1"/>
              <a:t>ukáže</a:t>
            </a:r>
            <a:r>
              <a:rPr lang="en-US" sz="1800" dirty="0"/>
              <a:t> </a:t>
            </a:r>
            <a:r>
              <a:rPr lang="en-US" sz="1800" dirty="0" err="1"/>
              <a:t>žiak</a:t>
            </a:r>
            <a:r>
              <a:rPr lang="en-US" sz="1800" dirty="0"/>
              <a:t> </a:t>
            </a:r>
            <a:r>
              <a:rPr lang="en-US" sz="1800" dirty="0" err="1"/>
              <a:t>spolužiakom</a:t>
            </a:r>
            <a:r>
              <a:rPr lang="en-US" sz="1800" dirty="0"/>
              <a:t> a </a:t>
            </a:r>
            <a:r>
              <a:rPr lang="en-US" sz="1800" dirty="0" err="1"/>
              <a:t>oni</a:t>
            </a:r>
            <a:r>
              <a:rPr lang="en-US" sz="1800" dirty="0"/>
              <a:t> </a:t>
            </a:r>
            <a:r>
              <a:rPr lang="en-US" sz="1800" dirty="0" err="1"/>
              <a:t>určujú</a:t>
            </a:r>
            <a:r>
              <a:rPr lang="en-US" sz="1800" dirty="0"/>
              <a:t>, </a:t>
            </a:r>
            <a:r>
              <a:rPr lang="en-US" sz="1800" dirty="0" err="1"/>
              <a:t>či</a:t>
            </a:r>
            <a:r>
              <a:rPr lang="en-US" sz="1800" dirty="0"/>
              <a:t> je </a:t>
            </a:r>
            <a:r>
              <a:rPr lang="en-US" sz="1800" dirty="0" err="1"/>
              <a:t>odpoveď</a:t>
            </a:r>
            <a:r>
              <a:rPr lang="en-US" sz="1800" dirty="0"/>
              <a:t> </a:t>
            </a:r>
            <a:r>
              <a:rPr lang="en-US" sz="1800" dirty="0" err="1"/>
              <a:t>správna</a:t>
            </a:r>
            <a:r>
              <a:rPr lang="en-US" sz="1800" dirty="0"/>
              <a:t> </a:t>
            </a:r>
            <a:r>
              <a:rPr lang="en-US" sz="1800" dirty="0" err="1"/>
              <a:t>alebo</a:t>
            </a:r>
            <a:r>
              <a:rPr lang="en-US" sz="1800" dirty="0"/>
              <a:t> </a:t>
            </a:r>
            <a:r>
              <a:rPr lang="en-US" sz="1800" dirty="0" err="1"/>
              <a:t>nie</a:t>
            </a:r>
            <a:r>
              <a:rPr lang="en-US" sz="1800" dirty="0"/>
              <a:t>.)</a:t>
            </a:r>
            <a:endParaRPr lang="sk-SK" sz="1800" dirty="0"/>
          </a:p>
          <a:p>
            <a:pPr hangingPunct="0">
              <a:buNone/>
            </a:pPr>
            <a:endParaRPr lang="sk-SK" sz="1800" dirty="0"/>
          </a:p>
          <a:p>
            <a:pPr lvl="2" hangingPunct="0"/>
            <a:endParaRPr lang="sk-SK" sz="1800" dirty="0"/>
          </a:p>
          <a:p>
            <a:pPr lvl="2" hangingPunct="0"/>
            <a:endParaRPr lang="sk-SK" sz="1800" dirty="0"/>
          </a:p>
          <a:p>
            <a:pPr lvl="2" hangingPunct="0"/>
            <a:endParaRPr lang="sk-SK" sz="1800" dirty="0"/>
          </a:p>
          <a:p>
            <a:pPr>
              <a:buNone/>
            </a:pPr>
            <a:endParaRPr lang="sk-SK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8001" t="26367" r="24780" b="26758"/>
          <a:stretch>
            <a:fillRect/>
          </a:stretch>
        </p:blipFill>
        <p:spPr bwMode="auto">
          <a:xfrm>
            <a:off x="214282" y="2000240"/>
            <a:ext cx="6786610" cy="29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14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2852"/>
            <a:ext cx="8358214" cy="6500858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sk-SK" sz="2400" dirty="0">
                <a:ea typeface="Times New Roman" pitchFamily="18" charset="0"/>
                <a:cs typeface="Cambria" pitchFamily="18" charset="0"/>
              </a:rPr>
              <a:t>Súťaž:</a:t>
            </a:r>
          </a:p>
          <a:p>
            <a:pPr lvl="0">
              <a:buNone/>
            </a:pPr>
            <a:r>
              <a:rPr lang="sk-SK" sz="2400" dirty="0"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400" b="1" dirty="0"/>
              <a:t>T:</a:t>
            </a:r>
            <a:r>
              <a:rPr lang="en-US" sz="2400" dirty="0"/>
              <a:t>And now the competition is </a:t>
            </a:r>
            <a:r>
              <a:rPr lang="en-US" sz="2400" dirty="0" err="1"/>
              <a:t>coming.I'll</a:t>
            </a:r>
            <a:r>
              <a:rPr lang="en-US" sz="2400" dirty="0"/>
              <a:t> give you a</a:t>
            </a:r>
            <a:r>
              <a:rPr lang="sk-SK" sz="2400" dirty="0"/>
              <a:t> </a:t>
            </a:r>
            <a:r>
              <a:rPr lang="en-US" sz="2400" dirty="0"/>
              <a:t>handout a you'll write short forms of the verb</a:t>
            </a:r>
            <a:r>
              <a:rPr lang="sk-SK" sz="2400" dirty="0"/>
              <a:t> </a:t>
            </a:r>
            <a:r>
              <a:rPr lang="en-US" sz="2400" i="1" dirty="0"/>
              <a:t>to be</a:t>
            </a:r>
            <a:r>
              <a:rPr lang="en-US" sz="2400" dirty="0"/>
              <a:t>. Try to do it</a:t>
            </a:r>
            <a:r>
              <a:rPr lang="sk-SK" sz="2400" dirty="0"/>
              <a:t> </a:t>
            </a:r>
            <a:r>
              <a:rPr lang="en-US" sz="2400" dirty="0"/>
              <a:t>as</a:t>
            </a:r>
            <a:r>
              <a:rPr lang="sk-SK" sz="2400" dirty="0"/>
              <a:t> n</a:t>
            </a:r>
            <a:r>
              <a:rPr lang="en-US" sz="2400" dirty="0"/>
              <a:t>soon as possible. The first</a:t>
            </a:r>
            <a:r>
              <a:rPr lang="sk-SK" sz="2400" dirty="0"/>
              <a:t> 3</a:t>
            </a:r>
            <a:r>
              <a:rPr lang="en-US" sz="2400" dirty="0"/>
              <a:t> of you can get 1, but the exercise must be without mistakes.</a:t>
            </a:r>
            <a:endParaRPr lang="sk-SK" sz="2400" dirty="0"/>
          </a:p>
          <a:p>
            <a:pPr hangingPunct="0">
              <a:buNone/>
            </a:pPr>
            <a:endParaRPr lang="sk-SK" sz="1800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2400" b="1" dirty="0"/>
          </a:p>
          <a:p>
            <a:pPr hangingPunct="0">
              <a:buNone/>
            </a:pPr>
            <a:endParaRPr lang="sk-SK" sz="1800" b="1" dirty="0"/>
          </a:p>
          <a:p>
            <a:pPr hangingPunct="0">
              <a:buNone/>
            </a:pPr>
            <a:endParaRPr lang="sk-SK" sz="1800" b="1" dirty="0"/>
          </a:p>
          <a:p>
            <a:pPr hangingPunct="0">
              <a:buNone/>
            </a:pPr>
            <a:endParaRPr lang="sk-SK" sz="1800" dirty="0"/>
          </a:p>
          <a:p>
            <a:pPr lvl="2" hangingPunct="0"/>
            <a:endParaRPr lang="sk-SK" sz="1800" dirty="0"/>
          </a:p>
          <a:p>
            <a:pPr lvl="2" hangingPunct="0"/>
            <a:endParaRPr lang="sk-SK" sz="1800" dirty="0"/>
          </a:p>
          <a:p>
            <a:pPr lvl="2" hangingPunct="0"/>
            <a:endParaRPr lang="sk-SK" sz="1800" dirty="0"/>
          </a:p>
          <a:p>
            <a:pPr>
              <a:buNone/>
            </a:pPr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1" r="14286"/>
          <a:stretch>
            <a:fillRect/>
          </a:stretch>
        </p:blipFill>
        <p:spPr bwMode="auto">
          <a:xfrm>
            <a:off x="571472" y="2214554"/>
            <a:ext cx="7286676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9145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Vlastná 2">
      <a:dk1>
        <a:sysClr val="windowText" lastClr="000000"/>
      </a:dk1>
      <a:lt1>
        <a:sysClr val="window" lastClr="FFFFFF"/>
      </a:lt1>
      <a:dk2>
        <a:srgbClr val="FF0000"/>
      </a:dk2>
      <a:lt2>
        <a:srgbClr val="F4E7ED"/>
      </a:lt2>
      <a:accent1>
        <a:srgbClr val="FF9999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1107</TotalTime>
  <Words>1059</Words>
  <Application>Microsoft Office PowerPoint</Application>
  <PresentationFormat>Prezentácia na obrazovke (4:3)</PresentationFormat>
  <Paragraphs>260</Paragraphs>
  <Slides>20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Wingdings 2</vt:lpstr>
      <vt:lpstr>Luxusný</vt:lpstr>
      <vt:lpstr>Verb to be − questions   (Sloveso BYŤ – Otázky)  Mgr. Mária Tkáčová, PhD.  </vt:lpstr>
      <vt:lpstr>OBSAH:</vt:lpstr>
      <vt:lpstr>             1 ZÁKLADNÁ CHARAKTERISTIKA VYUČOVACEJ HODINY</vt:lpstr>
      <vt:lpstr>Prezentácia programu PowerPoint</vt:lpstr>
      <vt:lpstr>Prezentácia programu PowerPoint</vt:lpstr>
      <vt:lpstr>Prezentácia programu PowerPoint</vt:lpstr>
      <vt:lpstr> 2 ŠTRUKTÚRA VYUČOVACEJ HODINY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THANK YOU  FOR  YOUR  ATTENTION!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majka a rasto</dc:creator>
  <cp:lastModifiedBy>Rasto</cp:lastModifiedBy>
  <cp:revision>123</cp:revision>
  <dcterms:created xsi:type="dcterms:W3CDTF">2016-04-23T04:47:37Z</dcterms:created>
  <dcterms:modified xsi:type="dcterms:W3CDTF">2021-12-20T20:44:04Z</dcterms:modified>
</cp:coreProperties>
</file>