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46" r:id="rId2"/>
    <p:sldId id="359" r:id="rId3"/>
    <p:sldId id="360" r:id="rId4"/>
    <p:sldId id="361" r:id="rId5"/>
    <p:sldId id="362" r:id="rId6"/>
    <p:sldId id="363" r:id="rId7"/>
    <p:sldId id="364" r:id="rId8"/>
    <p:sldId id="365" r:id="rId9"/>
    <p:sldId id="366" r:id="rId10"/>
    <p:sldId id="367" r:id="rId11"/>
    <p:sldId id="3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0091EA"/>
    <a:srgbClr val="FF0000"/>
    <a:srgbClr val="00B415"/>
    <a:srgbClr val="FFC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94660"/>
  </p:normalViewPr>
  <p:slideViewPr>
    <p:cSldViewPr>
      <p:cViewPr>
        <p:scale>
          <a:sx n="60" d="100"/>
          <a:sy n="60" d="100"/>
        </p:scale>
        <p:origin x="-1764"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4/7/2020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xmlns=""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AB146133-C2C6-42E5-9F03-188AA2A4A162}" type="slidenum">
              <a:rPr lang="en-US" smtClean="0"/>
              <a:pPr>
                <a:defRPr/>
              </a:pPr>
              <a:t>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4/7/2020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8"/>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5MgBikgcWnY&amp;feature=share&amp;fbclid=IwAR3Cp0H2Jso-LRW54Ozw53f28vc3QDu9WrUsKA9RYVRHDrfkz4tX4-TjrTI"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0" y="4953000"/>
            <a:ext cx="2971800" cy="1466850"/>
          </a:xfrm>
          <a:effectLst>
            <a:outerShdw dist="17961" dir="2700000" sx="1000" sy="1000" algn="ctr" rotWithShape="0">
              <a:schemeClr val="bg2"/>
            </a:outerShdw>
          </a:effectLst>
        </p:spPr>
        <p:txBody>
          <a:bodyPr>
            <a:noAutofit/>
          </a:bodyPr>
          <a:lstStyle/>
          <a:p>
            <a:pPr>
              <a:defRPr/>
            </a:pPr>
            <a:r>
              <a:rPr lang="pl-PL" sz="3800" dirty="0" smtClean="0">
                <a:solidFill>
                  <a:schemeClr val="bg1"/>
                </a:solidFill>
              </a:rPr>
              <a:t>JAK SPĘDZAĆ WOLNY CZAS W DOMU</a:t>
            </a:r>
            <a:br>
              <a:rPr lang="pl-PL" sz="3800" dirty="0" smtClean="0">
                <a:solidFill>
                  <a:schemeClr val="bg1"/>
                </a:solidFill>
              </a:rPr>
            </a:br>
            <a:endParaRPr lang="en-US" sz="3800" dirty="0">
              <a:solidFill>
                <a:schemeClr val="bg1"/>
              </a:solidFill>
            </a:endParaRPr>
          </a:p>
        </p:txBody>
      </p:sp>
      <p:sp>
        <p:nvSpPr>
          <p:cNvPr id="2052" name="Rectangle 4"/>
          <p:cNvSpPr>
            <a:spLocks noGrp="1" noChangeArrowheads="1"/>
          </p:cNvSpPr>
          <p:nvPr>
            <p:ph type="subTitle" idx="1"/>
          </p:nvPr>
        </p:nvSpPr>
        <p:spPr>
          <a:xfrm>
            <a:off x="228600" y="6019800"/>
            <a:ext cx="3352800" cy="685800"/>
          </a:xfrm>
          <a:effectLst>
            <a:outerShdw dist="17961" dir="2700000" sx="1000" sy="1000" algn="ctr" rotWithShape="0">
              <a:schemeClr val="bg2"/>
            </a:outerShdw>
          </a:effectLst>
        </p:spPr>
        <p:txBody>
          <a:bodyPr/>
          <a:lstStyle/>
          <a:p>
            <a:pPr algn="l">
              <a:defRPr/>
            </a:pPr>
            <a:endParaRPr lang="en-US"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r>
              <a:rPr lang="pl-PL" altLang="ko-KR" sz="1400" dirty="0" smtClean="0">
                <a:solidFill>
                  <a:schemeClr val="tx1"/>
                </a:solidFill>
                <a:latin typeface="Arial" charset="0"/>
                <a:ea typeface="굴림" pitchFamily="34" charset="-127"/>
              </a:rPr>
              <a:t>Często nie mamy czasu na samodoskonalenie, realizację nowych wyzwań czy do nabywania nowych umiejętności. Teraz jest na to odpowiedni czas.. może  ktoś chciałby się nauczyć szydełkować, szyć, robić na drutach albo naprawiać drobne sprzęty? </a:t>
            </a:r>
          </a:p>
          <a:p>
            <a:pPr algn="just">
              <a:lnSpc>
                <a:spcPct val="160000"/>
              </a:lnSpc>
            </a:pPr>
            <a:endParaRPr lang="pl-PL" sz="1400" dirty="0" smtClean="0">
              <a:solidFill>
                <a:schemeClr val="tx1"/>
              </a:solidFill>
              <a:latin typeface="Arial" charset="0"/>
              <a:ea typeface="굴림" pitchFamily="34" charset="-127"/>
            </a:endParaRPr>
          </a:p>
          <a:p>
            <a:pPr algn="just">
              <a:lnSpc>
                <a:spcPct val="160000"/>
              </a:lnSpc>
            </a:pPr>
            <a:r>
              <a:rPr lang="pl-PL" sz="1400" dirty="0" smtClean="0">
                <a:solidFill>
                  <a:schemeClr val="tx1"/>
                </a:solidFill>
                <a:latin typeface="Arial" charset="0"/>
                <a:ea typeface="굴림" pitchFamily="34" charset="-127"/>
              </a:rPr>
              <a:t>A może szukasz motywacji? Proszę bardzo – ten filmik pomoże Ci ją znaleźć </a:t>
            </a:r>
            <a:r>
              <a:rPr lang="pl-PL" sz="1400" dirty="0" smtClean="0">
                <a:solidFill>
                  <a:schemeClr val="tx1"/>
                </a:solidFill>
                <a:latin typeface="Arial" charset="0"/>
                <a:ea typeface="굴림" pitchFamily="34" charset="-127"/>
                <a:sym typeface="Wingdings" pitchFamily="2" charset="2"/>
              </a:rPr>
              <a:t> </a:t>
            </a:r>
          </a:p>
          <a:p>
            <a:pPr algn="just">
              <a:lnSpc>
                <a:spcPct val="160000"/>
              </a:lnSpc>
            </a:pPr>
            <a:r>
              <a:rPr lang="pl-PL" sz="1400" dirty="0" smtClean="0">
                <a:solidFill>
                  <a:schemeClr val="tx1"/>
                </a:solidFill>
                <a:latin typeface="Arial" charset="0"/>
                <a:ea typeface="굴림" pitchFamily="34" charset="-127"/>
                <a:hlinkClick r:id="rId2"/>
              </a:rPr>
              <a:t>https://www.youtube.com/watch?v=5MgBikgcWnY&amp;feature=share&amp;fbclid=IwAR3Cp0H2Jso-LRW54Ozw53f28vc3QDu9WrUsKA9RYVRHDrfkz4tX4-TjrTI</a:t>
            </a:r>
            <a:endParaRPr lang="pl-PL" sz="1400" dirty="0" smtClean="0">
              <a:solidFill>
                <a:schemeClr val="tx1"/>
              </a:solidFill>
              <a:latin typeface="Arial" charset="0"/>
              <a:ea typeface="굴림" pitchFamily="34" charset="-127"/>
            </a:endParaRPr>
          </a:p>
          <a:p>
            <a:pPr algn="just">
              <a:lnSpc>
                <a:spcPct val="160000"/>
              </a:lnSpc>
            </a:pPr>
            <a:endParaRPr lang="pl-PL" sz="1400" dirty="0" smtClean="0">
              <a:solidFill>
                <a:schemeClr val="tx1"/>
              </a:solidFill>
              <a:latin typeface="Arial" charset="0"/>
              <a:ea typeface="굴림" pitchFamily="34" charset="-127"/>
            </a:endParaRPr>
          </a:p>
          <a:p>
            <a:pPr algn="just">
              <a:lnSpc>
                <a:spcPct val="160000"/>
              </a:lnSpc>
            </a:pPr>
            <a:endParaRPr lang="pl-PL" sz="1400" dirty="0" smtClean="0">
              <a:solidFill>
                <a:schemeClr val="tx1"/>
              </a:solidFill>
              <a:latin typeface="Arial" charset="0"/>
              <a:ea typeface="굴림" pitchFamily="34" charset="-127"/>
            </a:endParaRPr>
          </a:p>
          <a:p>
            <a:pPr algn="just">
              <a:lnSpc>
                <a:spcPct val="160000"/>
              </a:lnSpc>
            </a:pPr>
            <a:endParaRPr lang="pl-PL" sz="1400" dirty="0" smtClean="0">
              <a:solidFill>
                <a:schemeClr val="tx1"/>
              </a:solidFill>
              <a:latin typeface="Arial" charset="0"/>
              <a:ea typeface="굴림" pitchFamily="34" charset="-127"/>
            </a:endParaRPr>
          </a:p>
          <a:p>
            <a:pPr algn="just">
              <a:lnSpc>
                <a:spcPct val="160000"/>
              </a:lnSpc>
            </a:pPr>
            <a:endParaRPr lang="pl-PL" sz="1400" dirty="0" smtClean="0">
              <a:solidFill>
                <a:schemeClr val="tx1"/>
              </a:solidFill>
              <a:latin typeface="Arial" charset="0"/>
              <a:ea typeface="굴림" pitchFamily="34" charset="-127"/>
            </a:endParaRPr>
          </a:p>
          <a:p>
            <a:pPr algn="r">
              <a:lnSpc>
                <a:spcPct val="160000"/>
              </a:lnSpc>
            </a:pPr>
            <a:r>
              <a:rPr lang="pl-PL" sz="1400" dirty="0" smtClean="0">
                <a:solidFill>
                  <a:schemeClr val="tx1"/>
                </a:solidFill>
                <a:latin typeface="Arial" charset="0"/>
                <a:ea typeface="굴림" pitchFamily="34" charset="-127"/>
              </a:rPr>
              <a:t>Powodzenia </a:t>
            </a:r>
            <a:r>
              <a:rPr lang="pl-PL" sz="1400" dirty="0" smtClean="0">
                <a:solidFill>
                  <a:schemeClr val="tx1"/>
                </a:solidFill>
                <a:latin typeface="Arial" charset="0"/>
                <a:ea typeface="굴림" pitchFamily="34" charset="-127"/>
                <a:sym typeface="Wingdings" pitchFamily="2" charset="2"/>
              </a:rPr>
              <a:t> </a:t>
            </a:r>
            <a:endParaRPr lang="en-US" sz="1400" dirty="0" smtClean="0">
              <a:solidFill>
                <a:schemeClr val="tx1"/>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xmlns="">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algn="ctr" latinLnBrk="1">
              <a:defRPr/>
            </a:pPr>
            <a:r>
              <a:rPr kumimoji="1" lang="pl-PL" altLang="ko-KR" sz="4000" dirty="0" smtClean="0">
                <a:solidFill>
                  <a:schemeClr val="bg1"/>
                </a:solidFill>
                <a:ea typeface="굴림" pitchFamily="34" charset="-127"/>
              </a:rPr>
              <a:t>A na zakończenie może warto nauczyć</a:t>
            </a:r>
          </a:p>
          <a:p>
            <a:pPr algn="ctr" latinLnBrk="1">
              <a:defRPr/>
            </a:pPr>
            <a:r>
              <a:rPr kumimoji="1" lang="pl-PL" altLang="ko-KR" sz="4000" dirty="0" smtClean="0">
                <a:solidFill>
                  <a:schemeClr val="bg1"/>
                </a:solidFill>
                <a:ea typeface="굴림" pitchFamily="34" charset="-127"/>
              </a:rPr>
              <a:t> się jakiejś nowej czynności </a:t>
            </a:r>
            <a:r>
              <a:rPr kumimoji="1" lang="pl-PL" altLang="ko-KR" sz="4000" dirty="0" smtClean="0">
                <a:solidFill>
                  <a:schemeClr val="bg1"/>
                </a:solidFill>
                <a:ea typeface="굴림" pitchFamily="34" charset="-127"/>
                <a:sym typeface="Wingdings" pitchFamily="2" charset="2"/>
              </a:rPr>
              <a:t>?</a:t>
            </a:r>
            <a:endParaRPr kumimoji="1" lang="pl-PL" altLang="ko-KR" sz="4000" dirty="0" smtClean="0">
              <a:solidFill>
                <a:schemeClr val="bg1"/>
              </a:solidFill>
              <a:ea typeface="굴림" pitchFamily="34" charset="-127"/>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r>
              <a:rPr lang="pl-PL" altLang="ko-KR" sz="2000" dirty="0" smtClean="0">
                <a:solidFill>
                  <a:schemeClr val="tx1"/>
                </a:solidFill>
                <a:latin typeface="Arial" charset="0"/>
                <a:ea typeface="굴림" pitchFamily="34" charset="-127"/>
              </a:rPr>
              <a:t>Telefon komórkowy: 883 130 478</a:t>
            </a:r>
          </a:p>
          <a:p>
            <a:pPr algn="just">
              <a:lnSpc>
                <a:spcPct val="160000"/>
              </a:lnSpc>
            </a:pPr>
            <a:r>
              <a:rPr lang="pl-PL" altLang="ko-KR" sz="2000" dirty="0" smtClean="0">
                <a:solidFill>
                  <a:schemeClr val="tx1"/>
                </a:solidFill>
                <a:latin typeface="Arial" charset="0"/>
                <a:ea typeface="굴림" pitchFamily="34" charset="-127"/>
              </a:rPr>
              <a:t>e-mail: </a:t>
            </a:r>
            <a:r>
              <a:rPr lang="pl-PL" altLang="ko-KR" sz="2000" dirty="0" err="1" smtClean="0">
                <a:solidFill>
                  <a:schemeClr val="tx1"/>
                </a:solidFill>
                <a:latin typeface="Arial" charset="0"/>
                <a:ea typeface="굴림" pitchFamily="34" charset="-127"/>
              </a:rPr>
              <a:t>pedagogszkolny.spzabnica@onet.pl</a:t>
            </a:r>
            <a:endParaRPr lang="pl-PL" altLang="ko-KR" sz="2000" dirty="0" smtClean="0">
              <a:solidFill>
                <a:schemeClr val="tx1"/>
              </a:solidFill>
              <a:latin typeface="Arial" charset="0"/>
              <a:ea typeface="굴림" pitchFamily="34" charset="-127"/>
            </a:endParaRPr>
          </a:p>
          <a:p>
            <a:pPr algn="just">
              <a:lnSpc>
                <a:spcPct val="160000"/>
              </a:lnSpc>
            </a:pPr>
            <a:r>
              <a:rPr lang="pl-PL" altLang="ko-KR" sz="2000" dirty="0" smtClean="0">
                <a:solidFill>
                  <a:schemeClr val="tx1"/>
                </a:solidFill>
                <a:latin typeface="Arial" charset="0"/>
                <a:ea typeface="굴림" pitchFamily="34" charset="-127"/>
              </a:rPr>
              <a:t>Dziennik elektroniczny</a:t>
            </a:r>
          </a:p>
          <a:p>
            <a:pPr algn="r">
              <a:lnSpc>
                <a:spcPct val="160000"/>
              </a:lnSpc>
            </a:pPr>
            <a:endParaRPr lang="pl-PL" sz="2000" dirty="0" smtClean="0">
              <a:solidFill>
                <a:schemeClr val="tx1"/>
              </a:solidFill>
              <a:latin typeface="Arial" charset="0"/>
              <a:ea typeface="굴림" pitchFamily="34" charset="-127"/>
              <a:sym typeface="Wingdings" pitchFamily="2" charset="2"/>
            </a:endParaRPr>
          </a:p>
          <a:p>
            <a:pPr algn="r">
              <a:lnSpc>
                <a:spcPct val="160000"/>
              </a:lnSpc>
            </a:pPr>
            <a:endParaRPr lang="pl-PL" sz="2000" dirty="0" smtClean="0">
              <a:solidFill>
                <a:schemeClr val="tx1"/>
              </a:solidFill>
              <a:latin typeface="Arial" charset="0"/>
              <a:ea typeface="굴림" pitchFamily="34" charset="-127"/>
              <a:sym typeface="Wingdings" pitchFamily="2" charset="2"/>
            </a:endParaRPr>
          </a:p>
          <a:p>
            <a:pPr algn="r">
              <a:lnSpc>
                <a:spcPct val="160000"/>
              </a:lnSpc>
            </a:pPr>
            <a:r>
              <a:rPr lang="pl-PL" sz="2000" dirty="0" smtClean="0">
                <a:solidFill>
                  <a:schemeClr val="tx1"/>
                </a:solidFill>
                <a:latin typeface="Arial" charset="0"/>
                <a:ea typeface="굴림" pitchFamily="34" charset="-127"/>
                <a:sym typeface="Wingdings" pitchFamily="2" charset="2"/>
              </a:rPr>
              <a:t>Wszystkiego dobrego </a:t>
            </a:r>
            <a:r>
              <a:rPr lang="pl-PL" sz="1400" dirty="0" smtClean="0">
                <a:solidFill>
                  <a:schemeClr val="tx1"/>
                </a:solidFill>
                <a:latin typeface="Arial" charset="0"/>
                <a:ea typeface="굴림" pitchFamily="34" charset="-127"/>
                <a:sym typeface="Wingdings" pitchFamily="2" charset="2"/>
              </a:rPr>
              <a:t>  </a:t>
            </a:r>
            <a:endParaRPr lang="en-US" sz="1400" dirty="0" smtClean="0">
              <a:solidFill>
                <a:schemeClr val="tx1"/>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xmlns="">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algn="ctr" latinLnBrk="1">
              <a:defRPr/>
            </a:pPr>
            <a:r>
              <a:rPr kumimoji="1" lang="pl-PL" altLang="ko-KR" sz="4000" dirty="0" smtClean="0">
                <a:solidFill>
                  <a:schemeClr val="bg1"/>
                </a:solidFill>
                <a:ea typeface="굴림" pitchFamily="34" charset="-127"/>
              </a:rPr>
              <a:t>Kontakt z pedagogiem szkolnym</a:t>
            </a: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60000"/>
              </a:lnSpc>
            </a:pPr>
            <a:r>
              <a:rPr lang="pl-PL" sz="1900" dirty="0" smtClean="0">
                <a:solidFill>
                  <a:schemeClr val="accent4">
                    <a:lumMod val="50000"/>
                  </a:schemeClr>
                </a:solidFill>
                <a:latin typeface="Arial" charset="0"/>
                <a:ea typeface="굴림" pitchFamily="34" charset="-127"/>
              </a:rPr>
              <a:t>Drodzy uczniowie. Kochani rodzice.</a:t>
            </a:r>
          </a:p>
          <a:p>
            <a:pPr algn="just">
              <a:lnSpc>
                <a:spcPct val="160000"/>
              </a:lnSpc>
            </a:pPr>
            <a:endParaRPr lang="pl-PL" sz="1900" dirty="0" smtClean="0">
              <a:solidFill>
                <a:schemeClr val="accent4">
                  <a:lumMod val="50000"/>
                </a:schemeClr>
              </a:solidFill>
              <a:latin typeface="Arial" charset="0"/>
              <a:ea typeface="굴림" pitchFamily="34" charset="-127"/>
            </a:endParaRPr>
          </a:p>
          <a:p>
            <a:pPr algn="just">
              <a:lnSpc>
                <a:spcPct val="160000"/>
              </a:lnSpc>
            </a:pPr>
            <a:r>
              <a:rPr lang="pl-PL" sz="1900" dirty="0" smtClean="0">
                <a:solidFill>
                  <a:schemeClr val="accent4">
                    <a:lumMod val="50000"/>
                  </a:schemeClr>
                </a:solidFill>
                <a:latin typeface="Arial" charset="0"/>
                <a:ea typeface="굴림" pitchFamily="34" charset="-127"/>
              </a:rPr>
              <a:t>Dzieci i rodzice zostali postawieni przed trudnym wyzwaniem. Uczniowie bardzo dużo czasu spędzają przed komputerem, żeby móc zrealizować treści programowe i to właśnie w rodzicach pokładamy największą nadzieję, że w czasie wolnym poszukają innej alternatywy spędzania czasu wolnego przez dzieci niż komputer. Wychodząc Wam naprzeciw przygotowaliśmy propozycję spędzania czasu w domu </a:t>
            </a:r>
            <a:r>
              <a:rPr lang="pl-PL" sz="1900" dirty="0" smtClean="0">
                <a:solidFill>
                  <a:schemeClr val="accent4">
                    <a:lumMod val="50000"/>
                  </a:schemeClr>
                </a:solidFill>
                <a:latin typeface="Arial" charset="0"/>
                <a:ea typeface="굴림" pitchFamily="34" charset="-127"/>
                <a:sym typeface="Wingdings" pitchFamily="2" charset="2"/>
              </a:rPr>
              <a:t> </a:t>
            </a:r>
            <a:endParaRPr lang="pl-PL" sz="1900" dirty="0" smtClean="0">
              <a:solidFill>
                <a:schemeClr val="accent4">
                  <a:lumMod val="50000"/>
                </a:schemeClr>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xmlns="">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algn="ctr" latinLnBrk="1">
              <a:defRPr/>
            </a:pPr>
            <a:r>
              <a:rPr kumimoji="1" lang="pl-PL" altLang="ko-KR" sz="4000" dirty="0" smtClean="0">
                <a:solidFill>
                  <a:schemeClr val="bg1"/>
                </a:solidFill>
                <a:ea typeface="굴림" pitchFamily="34" charset="-127"/>
              </a:rPr>
              <a:t>Jak spędzać wolny czas w domu?</a:t>
            </a:r>
          </a:p>
          <a:p>
            <a:pPr algn="ctr" latinLnBrk="1">
              <a:defRPr/>
            </a:pPr>
            <a:r>
              <a:rPr kumimoji="1" lang="pl-PL" altLang="ko-KR" sz="4000" dirty="0" smtClean="0">
                <a:solidFill>
                  <a:schemeClr val="bg1"/>
                </a:solidFill>
                <a:ea typeface="굴림" pitchFamily="34" charset="-127"/>
              </a:rPr>
              <a:t>#zostań w domu</a:t>
            </a:r>
            <a:endParaRPr kumimoji="1" lang="en-US" altLang="ko-KR" sz="4000" dirty="0">
              <a:solidFill>
                <a:schemeClr val="bg1"/>
              </a:solidFill>
              <a:ea typeface="굴림" pitchFamily="34" charset="-127"/>
            </a:endParaRPr>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r>
              <a:rPr lang="pl-PL" altLang="ko-KR" sz="1400" dirty="0" smtClean="0">
                <a:solidFill>
                  <a:schemeClr val="tx1"/>
                </a:solidFill>
                <a:latin typeface="Arial" charset="0"/>
                <a:ea typeface="굴림" pitchFamily="34" charset="-127"/>
              </a:rPr>
              <a:t>To gra rodzinna, którą polubi każde dziecko </a:t>
            </a:r>
            <a:r>
              <a:rPr lang="pl-PL" altLang="ko-KR" sz="1400" dirty="0" smtClean="0">
                <a:solidFill>
                  <a:schemeClr val="tx1"/>
                </a:solidFill>
                <a:latin typeface="Arial" charset="0"/>
                <a:ea typeface="굴림" pitchFamily="34" charset="-127"/>
                <a:sym typeface="Wingdings" pitchFamily="2" charset="2"/>
              </a:rPr>
              <a:t> Możecie wspólnie z całą rodziną wymyślić swoje kategorie – niewątpliwie będzie wesoło  </a:t>
            </a:r>
            <a:endParaRPr lang="en-US" sz="1400" dirty="0" smtClean="0">
              <a:solidFill>
                <a:schemeClr val="tx1"/>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xmlns="">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algn="ctr" latinLnBrk="1">
              <a:defRPr/>
            </a:pPr>
            <a:r>
              <a:rPr kumimoji="1" lang="pl-PL" altLang="ko-KR" sz="4000" dirty="0" smtClean="0">
                <a:solidFill>
                  <a:schemeClr val="bg1"/>
                </a:solidFill>
                <a:ea typeface="굴림" pitchFamily="34" charset="-127"/>
              </a:rPr>
              <a:t>Państwa miasta</a:t>
            </a:r>
            <a:endParaRPr kumimoji="1" lang="en-US" altLang="ko-KR" sz="4000" dirty="0">
              <a:solidFill>
                <a:schemeClr val="bg1"/>
              </a:solidFill>
              <a:ea typeface="굴림" pitchFamily="34" charset="-127"/>
            </a:endParaRPr>
          </a:p>
        </p:txBody>
      </p:sp>
      <p:pic>
        <p:nvPicPr>
          <p:cNvPr id="1026" name="Picture 2" descr="Państwa miasta | Rysopisy | Gry, Reguły klasowe"/>
          <p:cNvPicPr>
            <a:picLocks noChangeAspect="1" noChangeArrowheads="1"/>
          </p:cNvPicPr>
          <p:nvPr/>
        </p:nvPicPr>
        <p:blipFill>
          <a:blip r:embed="rId2" cstate="print"/>
          <a:srcRect/>
          <a:stretch>
            <a:fillRect/>
          </a:stretch>
        </p:blipFill>
        <p:spPr bwMode="auto">
          <a:xfrm>
            <a:off x="1447800" y="2514600"/>
            <a:ext cx="6639626" cy="33528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r>
              <a:rPr lang="pl-PL" altLang="ko-KR" sz="1400" dirty="0" smtClean="0">
                <a:solidFill>
                  <a:schemeClr val="tx1"/>
                </a:solidFill>
                <a:latin typeface="Arial" charset="0"/>
                <a:ea typeface="굴림" pitchFamily="34" charset="-127"/>
              </a:rPr>
              <a:t>To rozrywka, która sprawia radość wszystkim – niezależnie od wieku </a:t>
            </a:r>
            <a:r>
              <a:rPr lang="pl-PL" altLang="ko-KR" sz="1400" dirty="0" smtClean="0">
                <a:solidFill>
                  <a:schemeClr val="tx1"/>
                </a:solidFill>
                <a:latin typeface="Arial" charset="0"/>
                <a:ea typeface="굴림" pitchFamily="34" charset="-127"/>
                <a:sym typeface="Wingdings" pitchFamily="2" charset="2"/>
              </a:rPr>
              <a:t> </a:t>
            </a:r>
            <a:endParaRPr lang="en-US" sz="1400" dirty="0" smtClean="0">
              <a:solidFill>
                <a:schemeClr val="tx1"/>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xmlns="">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algn="ctr" latinLnBrk="1">
              <a:defRPr/>
            </a:pPr>
            <a:r>
              <a:rPr kumimoji="1" lang="pl-PL" altLang="ko-KR" sz="4000" dirty="0" smtClean="0">
                <a:solidFill>
                  <a:schemeClr val="bg1"/>
                </a:solidFill>
                <a:ea typeface="굴림" pitchFamily="34" charset="-127"/>
              </a:rPr>
              <a:t>Gry planszowe</a:t>
            </a:r>
            <a:endParaRPr kumimoji="1" lang="en-US" altLang="ko-KR" sz="4000" dirty="0">
              <a:solidFill>
                <a:schemeClr val="bg1"/>
              </a:solidFill>
              <a:ea typeface="굴림" pitchFamily="34" charset="-127"/>
            </a:endParaRPr>
          </a:p>
        </p:txBody>
      </p:sp>
      <p:pic>
        <p:nvPicPr>
          <p:cNvPr id="18434" name="Picture 2" descr="CHIŃCZYK gra planszowa MINI drewniana skrzyneczka 7865512674 ..."/>
          <p:cNvPicPr>
            <a:picLocks noChangeAspect="1" noChangeArrowheads="1"/>
          </p:cNvPicPr>
          <p:nvPr/>
        </p:nvPicPr>
        <p:blipFill>
          <a:blip r:embed="rId2" cstate="print"/>
          <a:srcRect/>
          <a:stretch>
            <a:fillRect/>
          </a:stretch>
        </p:blipFill>
        <p:spPr bwMode="auto">
          <a:xfrm rot="20191024">
            <a:off x="266866" y="2338100"/>
            <a:ext cx="2562897" cy="1872117"/>
          </a:xfrm>
          <a:prstGeom prst="rect">
            <a:avLst/>
          </a:prstGeom>
          <a:noFill/>
        </p:spPr>
      </p:pic>
      <p:pic>
        <p:nvPicPr>
          <p:cNvPr id="18436" name="Picture 4" descr="Był sobie człowiek: Historia Polski (Gra Planszowa) - Darmowa ..."/>
          <p:cNvPicPr>
            <a:picLocks noChangeAspect="1" noChangeArrowheads="1"/>
          </p:cNvPicPr>
          <p:nvPr/>
        </p:nvPicPr>
        <p:blipFill>
          <a:blip r:embed="rId3" cstate="print"/>
          <a:srcRect/>
          <a:stretch>
            <a:fillRect/>
          </a:stretch>
        </p:blipFill>
        <p:spPr bwMode="auto">
          <a:xfrm rot="2245329">
            <a:off x="5909043" y="2475635"/>
            <a:ext cx="2461714" cy="1723200"/>
          </a:xfrm>
          <a:prstGeom prst="rect">
            <a:avLst/>
          </a:prstGeom>
          <a:noFill/>
        </p:spPr>
      </p:pic>
      <p:pic>
        <p:nvPicPr>
          <p:cNvPr id="18438" name="Picture 6" descr="Monopoly"/>
          <p:cNvPicPr>
            <a:picLocks noChangeAspect="1" noChangeArrowheads="1"/>
          </p:cNvPicPr>
          <p:nvPr/>
        </p:nvPicPr>
        <p:blipFill>
          <a:blip r:embed="rId4" cstate="print"/>
          <a:srcRect/>
          <a:stretch>
            <a:fillRect/>
          </a:stretch>
        </p:blipFill>
        <p:spPr bwMode="auto">
          <a:xfrm>
            <a:off x="2819400" y="3714751"/>
            <a:ext cx="3048000" cy="314325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r>
              <a:rPr lang="pl-PL" altLang="ko-KR" sz="1400" dirty="0" smtClean="0">
                <a:solidFill>
                  <a:schemeClr val="tx1"/>
                </a:solidFill>
                <a:latin typeface="Arial" charset="0"/>
                <a:ea typeface="굴림" pitchFamily="34" charset="-127"/>
              </a:rPr>
              <a:t>Emocje gwarantowane, a przy okazji można nauczyć się grać fair play </a:t>
            </a:r>
            <a:r>
              <a:rPr lang="pl-PL" altLang="ko-KR" sz="1400" dirty="0" smtClean="0">
                <a:solidFill>
                  <a:schemeClr val="tx1"/>
                </a:solidFill>
                <a:latin typeface="Arial" charset="0"/>
                <a:ea typeface="굴림" pitchFamily="34" charset="-127"/>
                <a:sym typeface="Wingdings" pitchFamily="2" charset="2"/>
              </a:rPr>
              <a:t> Dzieci znają wiele fajnych gier np. UNO – gra uwielbiana przez starszych i młodszych  </a:t>
            </a:r>
            <a:endParaRPr lang="en-US" sz="1400" dirty="0" smtClean="0">
              <a:solidFill>
                <a:schemeClr val="tx1"/>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xmlns="">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algn="ctr" latinLnBrk="1">
              <a:defRPr/>
            </a:pPr>
            <a:r>
              <a:rPr kumimoji="1" lang="pl-PL" altLang="ko-KR" sz="4000" dirty="0" smtClean="0">
                <a:solidFill>
                  <a:schemeClr val="bg1"/>
                </a:solidFill>
                <a:ea typeface="굴림" pitchFamily="34" charset="-127"/>
              </a:rPr>
              <a:t>Gry karciane</a:t>
            </a:r>
            <a:endParaRPr kumimoji="1" lang="en-US" altLang="ko-KR" sz="4000" dirty="0">
              <a:solidFill>
                <a:schemeClr val="bg1"/>
              </a:solidFill>
              <a:ea typeface="굴림" pitchFamily="34" charset="-127"/>
            </a:endParaRPr>
          </a:p>
        </p:txBody>
      </p:sp>
      <p:pic>
        <p:nvPicPr>
          <p:cNvPr id="20482" name="Picture 2" descr="Mattel Games UNO Kartenspiel | GALERIA Karstadt Kaufhof"/>
          <p:cNvPicPr>
            <a:picLocks noChangeAspect="1" noChangeArrowheads="1"/>
          </p:cNvPicPr>
          <p:nvPr/>
        </p:nvPicPr>
        <p:blipFill>
          <a:blip r:embed="rId2" cstate="print"/>
          <a:srcRect/>
          <a:stretch>
            <a:fillRect/>
          </a:stretch>
        </p:blipFill>
        <p:spPr bwMode="auto">
          <a:xfrm>
            <a:off x="1295400" y="2743200"/>
            <a:ext cx="1905000" cy="1984375"/>
          </a:xfrm>
          <a:prstGeom prst="rect">
            <a:avLst/>
          </a:prstGeom>
          <a:ln w="190500" cap="sq">
            <a:solidFill>
              <a:schemeClr val="accent1">
                <a:lumMod val="20000"/>
                <a:lumOff val="8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484" name="Picture 4" descr="Cartamundi, gra karciana Piotruś i Memo - Cartamundi | Sklep EMPIK.COM"/>
          <p:cNvPicPr>
            <a:picLocks noChangeAspect="1" noChangeArrowheads="1"/>
          </p:cNvPicPr>
          <p:nvPr/>
        </p:nvPicPr>
        <p:blipFill>
          <a:blip r:embed="rId3" cstate="print"/>
          <a:srcRect/>
          <a:stretch>
            <a:fillRect/>
          </a:stretch>
        </p:blipFill>
        <p:spPr bwMode="auto">
          <a:xfrm>
            <a:off x="6781800" y="4419600"/>
            <a:ext cx="1981200" cy="2236839"/>
          </a:xfrm>
          <a:prstGeom prst="rect">
            <a:avLst/>
          </a:prstGeom>
          <a:solidFill>
            <a:srgbClr val="FFFFFF">
              <a:shade val="85000"/>
            </a:srgbClr>
          </a:solidFill>
          <a:ln w="190500" cap="rnd">
            <a:solidFill>
              <a:schemeClr val="accent1">
                <a:lumMod val="20000"/>
                <a:lumOff val="8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486" name="Picture 6" descr="Karty do gry w pudełku z nadrukiem MO8614-04 - Karty do gry z ..."/>
          <p:cNvPicPr>
            <a:picLocks noChangeAspect="1" noChangeArrowheads="1"/>
          </p:cNvPicPr>
          <p:nvPr/>
        </p:nvPicPr>
        <p:blipFill>
          <a:blip r:embed="rId4" cstate="print"/>
          <a:srcRect/>
          <a:stretch>
            <a:fillRect/>
          </a:stretch>
        </p:blipFill>
        <p:spPr bwMode="auto">
          <a:xfrm>
            <a:off x="4038600" y="3429000"/>
            <a:ext cx="1917859" cy="2209800"/>
          </a:xfrm>
          <a:prstGeom prst="rect">
            <a:avLst/>
          </a:prstGeom>
          <a:solidFill>
            <a:srgbClr val="FFFFFF">
              <a:shade val="85000"/>
            </a:srgbClr>
          </a:solidFill>
          <a:ln w="190500" cap="rnd">
            <a:solidFill>
              <a:schemeClr val="accent1">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r>
              <a:rPr lang="pl-PL" altLang="ko-KR" sz="1400" dirty="0" smtClean="0">
                <a:solidFill>
                  <a:schemeClr val="tx1"/>
                </a:solidFill>
                <a:latin typeface="Arial" charset="0"/>
                <a:ea typeface="굴림" pitchFamily="34" charset="-127"/>
              </a:rPr>
              <a:t>A może turniej domowy </a:t>
            </a:r>
            <a:r>
              <a:rPr lang="pl-PL" altLang="ko-KR" sz="1400" dirty="0" smtClean="0">
                <a:solidFill>
                  <a:schemeClr val="tx1"/>
                </a:solidFill>
                <a:latin typeface="Arial" charset="0"/>
                <a:ea typeface="굴림" pitchFamily="34" charset="-127"/>
                <a:sym typeface="Wingdings" pitchFamily="2" charset="2"/>
              </a:rPr>
              <a:t> ? Rozegrajcie turniej w kółko i krzyżyk  Wygrana 3 punkty.. Każdy z każdym! Powodzenia  </a:t>
            </a:r>
            <a:endParaRPr lang="en-US" sz="1400" dirty="0" smtClean="0">
              <a:solidFill>
                <a:schemeClr val="tx1"/>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xmlns="">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algn="ctr" latinLnBrk="1">
              <a:defRPr/>
            </a:pPr>
            <a:r>
              <a:rPr kumimoji="1" lang="pl-PL" altLang="ko-KR" sz="4000" dirty="0" smtClean="0">
                <a:solidFill>
                  <a:schemeClr val="bg1"/>
                </a:solidFill>
                <a:ea typeface="굴림" pitchFamily="34" charset="-127"/>
              </a:rPr>
              <a:t>Kółko i krzyżyk</a:t>
            </a:r>
            <a:endParaRPr kumimoji="1" lang="en-US" altLang="ko-KR" sz="4000" dirty="0">
              <a:solidFill>
                <a:schemeClr val="bg1"/>
              </a:solidFill>
              <a:ea typeface="굴림" pitchFamily="34" charset="-127"/>
            </a:endParaRPr>
          </a:p>
        </p:txBody>
      </p:sp>
      <p:pic>
        <p:nvPicPr>
          <p:cNvPr id="21506" name="Picture 2" descr="wychowaniefizyczne.net | Gry i zabawy ruchowe. Zagraj w kółko i ..."/>
          <p:cNvPicPr>
            <a:picLocks noChangeAspect="1" noChangeArrowheads="1"/>
          </p:cNvPicPr>
          <p:nvPr/>
        </p:nvPicPr>
        <p:blipFill>
          <a:blip r:embed="rId2" cstate="print"/>
          <a:srcRect/>
          <a:stretch>
            <a:fillRect/>
          </a:stretch>
        </p:blipFill>
        <p:spPr bwMode="auto">
          <a:xfrm>
            <a:off x="2286000" y="2590800"/>
            <a:ext cx="4238625" cy="32004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r>
              <a:rPr lang="pl-PL" altLang="ko-KR" sz="1400" dirty="0" smtClean="0">
                <a:solidFill>
                  <a:schemeClr val="tx1"/>
                </a:solidFill>
                <a:latin typeface="Arial" charset="0"/>
                <a:ea typeface="굴림" pitchFamily="34" charset="-127"/>
              </a:rPr>
              <a:t>Dużo śmiechu i poprawa nastroju? Ta gra sprawdzi się idealnie i pozwoli rozluźnić napiętą atmosferę </a:t>
            </a:r>
            <a:r>
              <a:rPr lang="pl-PL" altLang="ko-KR" sz="1400" dirty="0" smtClean="0">
                <a:solidFill>
                  <a:schemeClr val="tx1"/>
                </a:solidFill>
                <a:latin typeface="Arial" charset="0"/>
                <a:ea typeface="굴림" pitchFamily="34" charset="-127"/>
                <a:sym typeface="Wingdings" pitchFamily="2" charset="2"/>
              </a:rPr>
              <a:t> Można rysować, pokazywać.. Ale nie można mówić.. Proste? Okaże się </a:t>
            </a:r>
          </a:p>
          <a:p>
            <a:pPr algn="just">
              <a:lnSpc>
                <a:spcPct val="160000"/>
              </a:lnSpc>
            </a:pPr>
            <a:endParaRPr lang="en-US" sz="1400" dirty="0" smtClean="0">
              <a:solidFill>
                <a:schemeClr val="tx1"/>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xmlns="">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algn="ctr" latinLnBrk="1">
              <a:defRPr/>
            </a:pPr>
            <a:r>
              <a:rPr kumimoji="1" lang="pl-PL" altLang="ko-KR" sz="4000" dirty="0" smtClean="0">
                <a:solidFill>
                  <a:schemeClr val="bg1"/>
                </a:solidFill>
                <a:ea typeface="굴림" pitchFamily="34" charset="-127"/>
              </a:rPr>
              <a:t>Kalambury</a:t>
            </a:r>
            <a:endParaRPr kumimoji="1" lang="en-US" altLang="ko-KR" sz="4000" dirty="0">
              <a:solidFill>
                <a:schemeClr val="bg1"/>
              </a:solidFill>
              <a:ea typeface="굴림" pitchFamily="34" charset="-127"/>
            </a:endParaRPr>
          </a:p>
        </p:txBody>
      </p:sp>
      <p:pic>
        <p:nvPicPr>
          <p:cNvPr id="2050" name="Picture 2" descr="Dzieci kontra Rodzice - Kalambury » sklep GryPlanszowe.pl « gry ..."/>
          <p:cNvPicPr>
            <a:picLocks noChangeAspect="1" noChangeArrowheads="1"/>
          </p:cNvPicPr>
          <p:nvPr/>
        </p:nvPicPr>
        <p:blipFill>
          <a:blip r:embed="rId2" cstate="print"/>
          <a:srcRect/>
          <a:stretch>
            <a:fillRect/>
          </a:stretch>
        </p:blipFill>
        <p:spPr bwMode="auto">
          <a:xfrm>
            <a:off x="1981200" y="2590800"/>
            <a:ext cx="5257800" cy="4015749"/>
          </a:xfrm>
          <a:prstGeom prst="rect">
            <a:avLst/>
          </a:prstGeom>
          <a:noFill/>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r>
              <a:rPr lang="pl-PL" altLang="ko-KR" sz="1400" dirty="0" smtClean="0">
                <a:solidFill>
                  <a:schemeClr val="tx1"/>
                </a:solidFill>
                <a:latin typeface="Arial" charset="0"/>
                <a:ea typeface="굴림" pitchFamily="34" charset="-127"/>
              </a:rPr>
              <a:t>Literami też można się bawić! Jedna osoba wymyśla hasło, a druga odgaduje! Musisz się skupić </a:t>
            </a:r>
            <a:r>
              <a:rPr lang="pl-PL" altLang="ko-KR" sz="1400" dirty="0" smtClean="0">
                <a:solidFill>
                  <a:schemeClr val="tx1"/>
                </a:solidFill>
                <a:latin typeface="Arial" charset="0"/>
                <a:ea typeface="굴림" pitchFamily="34" charset="-127"/>
                <a:sym typeface="Wingdings" pitchFamily="2" charset="2"/>
              </a:rPr>
              <a:t> Jeśli dana literka będzie w haśle, to ją wpisujemy, a jeśli nie.. stawiamy kreskę. Nie dopuść, żeby wyszedł wisielec na szubienicy!</a:t>
            </a:r>
            <a:endParaRPr lang="en-US" sz="1400" dirty="0" smtClean="0">
              <a:solidFill>
                <a:schemeClr val="tx1"/>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xmlns="">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algn="ctr" latinLnBrk="1">
              <a:defRPr/>
            </a:pPr>
            <a:r>
              <a:rPr kumimoji="1" lang="pl-PL" altLang="ko-KR" sz="4000" dirty="0" err="1" smtClean="0">
                <a:solidFill>
                  <a:schemeClr val="bg1"/>
                </a:solidFill>
                <a:ea typeface="굴림" pitchFamily="34" charset="-127"/>
              </a:rPr>
              <a:t>Wiesielec</a:t>
            </a:r>
            <a:endParaRPr kumimoji="1" lang="en-US" altLang="ko-KR" sz="4000" dirty="0">
              <a:solidFill>
                <a:schemeClr val="bg1"/>
              </a:solidFill>
              <a:ea typeface="굴림" pitchFamily="34" charset="-127"/>
            </a:endParaRPr>
          </a:p>
        </p:txBody>
      </p:sp>
      <p:pic>
        <p:nvPicPr>
          <p:cNvPr id="1026" name="Picture 2" descr="retro.Pewex.pl"/>
          <p:cNvPicPr>
            <a:picLocks noChangeAspect="1" noChangeArrowheads="1"/>
          </p:cNvPicPr>
          <p:nvPr/>
        </p:nvPicPr>
        <p:blipFill>
          <a:blip r:embed="rId2" cstate="print"/>
          <a:srcRect/>
          <a:stretch>
            <a:fillRect/>
          </a:stretch>
        </p:blipFill>
        <p:spPr bwMode="auto">
          <a:xfrm>
            <a:off x="2514600" y="3048000"/>
            <a:ext cx="4438650" cy="2819401"/>
          </a:xfrm>
          <a:prstGeom prst="rect">
            <a:avLst/>
          </a:prstGeom>
          <a:noFill/>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r>
              <a:rPr lang="pl-PL" altLang="ko-KR" sz="1400" dirty="0" smtClean="0">
                <a:solidFill>
                  <a:schemeClr val="tx1"/>
                </a:solidFill>
                <a:latin typeface="Arial" charset="0"/>
                <a:ea typeface="굴림" pitchFamily="34" charset="-127"/>
              </a:rPr>
              <a:t>Plastelina, modelina, </a:t>
            </a:r>
            <a:r>
              <a:rPr lang="pl-PL" altLang="ko-KR" sz="1400" dirty="0" err="1" smtClean="0">
                <a:solidFill>
                  <a:schemeClr val="tx1"/>
                </a:solidFill>
                <a:latin typeface="Arial" charset="0"/>
                <a:ea typeface="굴림" pitchFamily="34" charset="-127"/>
              </a:rPr>
              <a:t>ciastolina</a:t>
            </a:r>
            <a:r>
              <a:rPr lang="pl-PL" altLang="ko-KR" sz="1400" dirty="0" smtClean="0">
                <a:solidFill>
                  <a:schemeClr val="tx1"/>
                </a:solidFill>
                <a:latin typeface="Arial" charset="0"/>
                <a:ea typeface="굴림" pitchFamily="34" charset="-127"/>
              </a:rPr>
              <a:t>.. a może masa solna </a:t>
            </a:r>
            <a:r>
              <a:rPr lang="pl-PL" altLang="ko-KR" sz="1400" dirty="0" smtClean="0">
                <a:solidFill>
                  <a:schemeClr val="tx1"/>
                </a:solidFill>
                <a:latin typeface="Arial" charset="0"/>
                <a:ea typeface="굴림" pitchFamily="34" charset="-127"/>
                <a:sym typeface="Wingdings" pitchFamily="2" charset="2"/>
              </a:rPr>
              <a:t>? Wszystko zależy od dzieci i rodziców  </a:t>
            </a:r>
            <a:endParaRPr lang="en-US" sz="1400" dirty="0" smtClean="0">
              <a:solidFill>
                <a:schemeClr val="tx1"/>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xmlns="">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algn="ctr" latinLnBrk="1">
              <a:defRPr/>
            </a:pPr>
            <a:r>
              <a:rPr kumimoji="1" lang="pl-PL" altLang="ko-KR" sz="4000" dirty="0" smtClean="0">
                <a:solidFill>
                  <a:schemeClr val="bg1"/>
                </a:solidFill>
                <a:ea typeface="굴림" pitchFamily="34" charset="-127"/>
              </a:rPr>
              <a:t>Plastyczne zabawy kreatywne</a:t>
            </a:r>
            <a:endParaRPr kumimoji="1" lang="en-US" altLang="ko-KR" sz="4000" dirty="0">
              <a:solidFill>
                <a:schemeClr val="bg1"/>
              </a:solidFill>
              <a:ea typeface="굴림" pitchFamily="34" charset="-127"/>
            </a:endParaRPr>
          </a:p>
        </p:txBody>
      </p:sp>
      <p:pic>
        <p:nvPicPr>
          <p:cNvPr id="23554" name="Picture 2" descr="7 pomysłów na zabawę i prace plastyczne z plasteliny - Mamarak"/>
          <p:cNvPicPr>
            <a:picLocks noChangeAspect="1" noChangeArrowheads="1"/>
          </p:cNvPicPr>
          <p:nvPr/>
        </p:nvPicPr>
        <p:blipFill>
          <a:blip r:embed="rId2" cstate="print"/>
          <a:srcRect/>
          <a:stretch>
            <a:fillRect/>
          </a:stretch>
        </p:blipFill>
        <p:spPr bwMode="auto">
          <a:xfrm>
            <a:off x="1143000" y="2514600"/>
            <a:ext cx="2517057" cy="1676400"/>
          </a:xfrm>
          <a:prstGeom prst="rect">
            <a:avLst/>
          </a:prstGeom>
          <a:solidFill>
            <a:srgbClr val="FFFFFF">
              <a:shade val="85000"/>
            </a:srgbClr>
          </a:solidFill>
          <a:ln w="190500" cap="rnd">
            <a:solidFill>
              <a:schemeClr val="accent1">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3556" name="Picture 4" descr="Modelina, magia i wyobraźnia – rozmowa z Ewą Gutowicz – Qlturka.pl ..."/>
          <p:cNvPicPr>
            <a:picLocks noChangeAspect="1" noChangeArrowheads="1"/>
          </p:cNvPicPr>
          <p:nvPr/>
        </p:nvPicPr>
        <p:blipFill>
          <a:blip r:embed="rId3" cstate="print"/>
          <a:srcRect/>
          <a:stretch>
            <a:fillRect/>
          </a:stretch>
        </p:blipFill>
        <p:spPr bwMode="auto">
          <a:xfrm>
            <a:off x="3733800" y="4495800"/>
            <a:ext cx="1981200" cy="1981200"/>
          </a:xfrm>
          <a:prstGeom prst="rect">
            <a:avLst/>
          </a:prstGeom>
          <a:solidFill>
            <a:srgbClr val="FFFFFF">
              <a:shade val="85000"/>
            </a:srgbClr>
          </a:solidFill>
          <a:ln w="190500" cap="rnd">
            <a:solidFill>
              <a:schemeClr val="accent1">
                <a:lumMod val="20000"/>
                <a:lumOff val="8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3558" name="Picture 6" descr="Jak zrobić masę solną? Prosty przepis na masę solną krok po kroku ..."/>
          <p:cNvPicPr>
            <a:picLocks noChangeAspect="1" noChangeArrowheads="1"/>
          </p:cNvPicPr>
          <p:nvPr/>
        </p:nvPicPr>
        <p:blipFill>
          <a:blip r:embed="rId4" cstate="print"/>
          <a:srcRect/>
          <a:stretch>
            <a:fillRect/>
          </a:stretch>
        </p:blipFill>
        <p:spPr bwMode="auto">
          <a:xfrm>
            <a:off x="5829300" y="2438400"/>
            <a:ext cx="2628900" cy="1752600"/>
          </a:xfrm>
          <a:prstGeom prst="rect">
            <a:avLst/>
          </a:prstGeom>
          <a:solidFill>
            <a:srgbClr val="FFFFFF">
              <a:shade val="85000"/>
            </a:srgbClr>
          </a:solidFill>
          <a:ln w="190500" cap="rnd">
            <a:solidFill>
              <a:schemeClr val="accent1">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1_Office Theme">
  <a:themeElements>
    <a:clrScheme name="Другая 0">
      <a:dk1>
        <a:srgbClr val="262626"/>
      </a:dk1>
      <a:lt1>
        <a:srgbClr val="FFFFFF"/>
      </a:lt1>
      <a:dk2>
        <a:srgbClr val="4E4E4E"/>
      </a:dk2>
      <a:lt2>
        <a:srgbClr val="FFFFFF"/>
      </a:lt2>
      <a:accent1>
        <a:srgbClr val="FF0101"/>
      </a:accent1>
      <a:accent2>
        <a:srgbClr val="43E927"/>
      </a:accent2>
      <a:accent3>
        <a:srgbClr val="23DAED"/>
      </a:accent3>
      <a:accent4>
        <a:srgbClr val="EE2ED7"/>
      </a:accent4>
      <a:accent5>
        <a:srgbClr val="FF0101"/>
      </a:accent5>
      <a:accent6>
        <a:srgbClr val="43E927"/>
      </a:accent6>
      <a:hlink>
        <a:srgbClr val="23DAED"/>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2767</TotalTime>
  <Words>368</Words>
  <Application>Microsoft Office PowerPoint</Application>
  <PresentationFormat>Pokaz na ekranie (4:3)</PresentationFormat>
  <Paragraphs>39</Paragraphs>
  <Slides>11</Slides>
  <Notes>1</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1_Office Theme</vt:lpstr>
      <vt:lpstr>JAK SPĘDZAĆ WOLNY CZAS W DOMU </vt:lpstr>
      <vt:lpstr>Slajd 2</vt:lpstr>
      <vt:lpstr>Slajd 3</vt:lpstr>
      <vt:lpstr>Slajd 4</vt:lpstr>
      <vt:lpstr>Slajd 5</vt:lpstr>
      <vt:lpstr>Slajd 6</vt:lpstr>
      <vt:lpstr>Slajd 7</vt:lpstr>
      <vt:lpstr>Slajd 8</vt:lpstr>
      <vt:lpstr>Slajd 9</vt:lpstr>
      <vt:lpstr>Slajd 10</vt:lpstr>
      <vt:lpstr>Slajd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Użytkownik systemu Windows</cp:lastModifiedBy>
  <cp:revision>244</cp:revision>
  <dcterms:created xsi:type="dcterms:W3CDTF">2012-04-26T17:06:14Z</dcterms:created>
  <dcterms:modified xsi:type="dcterms:W3CDTF">2020-04-07T16:39:36Z</dcterms:modified>
</cp:coreProperties>
</file>