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5" r:id="rId6"/>
    <p:sldId id="259" r:id="rId7"/>
    <p:sldId id="260" r:id="rId8"/>
    <p:sldId id="266" r:id="rId9"/>
    <p:sldId id="261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6A7C4-7D14-4834-BF29-AA8BE441E0C3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E369-FA5C-4F29-9F61-E38E024AE6B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Obrazok</a:t>
            </a:r>
            <a:r>
              <a:rPr lang="sk-SK" baseline="0" dirty="0" smtClean="0"/>
              <a:t> II </a:t>
            </a:r>
            <a:r>
              <a:rPr lang="sk-SK" baseline="0" dirty="0" err="1" smtClean="0"/>
              <a:t>sv</a:t>
            </a:r>
            <a:r>
              <a:rPr lang="sk-SK" baseline="0" dirty="0" smtClean="0"/>
              <a:t> vojny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5E369-FA5C-4F29-9F61-E38E024AE6B5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Obrazok</a:t>
            </a:r>
            <a:r>
              <a:rPr lang="sk-SK" dirty="0" smtClean="0"/>
              <a:t> </a:t>
            </a:r>
            <a:r>
              <a:rPr lang="sk-SK" dirty="0" err="1" smtClean="0"/>
              <a:t>Monneta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5E369-FA5C-4F29-9F61-E38E024AE6B5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Obrazok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europ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spol</a:t>
            </a:r>
            <a:r>
              <a:rPr lang="sk-SK" baseline="0" dirty="0" smtClean="0"/>
              <a:t> pre uhlie a </a:t>
            </a:r>
            <a:r>
              <a:rPr lang="sk-SK" baseline="0" smtClean="0"/>
              <a:t>ocel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5E369-FA5C-4F29-9F61-E38E024AE6B5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075094-C508-4D4B-979A-B319CFC1C566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A7EAA8-704F-4347-A132-1909574114D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s://www.sme.sk/c/1478782/vstup-sr-do-europskej-uni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ceste k európskej únii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Zdroj: </a:t>
            </a:r>
            <a:r>
              <a:rPr lang="sk-SK" dirty="0" err="1" smtClean="0"/>
              <a:t>www.zborovna.sk</a:t>
            </a:r>
            <a:endParaRPr lang="sk-SK" dirty="0"/>
          </a:p>
        </p:txBody>
      </p:sp>
      <p:pic>
        <p:nvPicPr>
          <p:cNvPr id="4" name="Obrázok 3" descr="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  <p:pic>
        <p:nvPicPr>
          <p:cNvPr id="5" name="Picture 2" descr="Jean Monnet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0232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Európa po páde komunizmu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71612"/>
            <a:ext cx="6400800" cy="5000660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Keď „padol“ komunizmus v Európe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krajiny východného bloku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mali záujem o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európsku integráciu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2004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–&gt; veľké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rozširovanie EÚ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krajín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stredná Európa, </a:t>
            </a:r>
            <a:r>
              <a:rPr lang="sk-SK" sz="2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Pobaltie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Stredozemie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+ </a:t>
            </a:r>
            <a:r>
              <a:rPr lang="sk-SK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Slovenská republika</a:t>
            </a:r>
          </a:p>
          <a:p>
            <a:r>
              <a:rPr lang="sk-SK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2007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 k EÚ pripojilo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Bulharsko a Rumunsko</a:t>
            </a:r>
            <a:endParaRPr lang="sk-SK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Európska únia – </a:t>
            </a:r>
            <a:r>
              <a:rPr lang="sk-SK"/>
              <a:t>ako Ďalej?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EÚ sa usiluje o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prehlbovanie ekonomickej integrácie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spoločnú zahraničnú a bezpečnostnú politiku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je </a:t>
            </a:r>
            <a:r>
              <a:rPr lang="sk-SK" sz="2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otvorená ďalšiemu rozširovaniu</a:t>
            </a:r>
          </a:p>
          <a:p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súčasnosti musí riešiť odchod Veľkej Británie (</a:t>
            </a:r>
            <a:r>
              <a:rPr lang="sk-SK" sz="2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Brexit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z EÚ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čo sa javí ako veľký problém...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2000240"/>
            <a:ext cx="6400800" cy="3615267"/>
          </a:xfrm>
        </p:spPr>
        <p:txBody>
          <a:bodyPr/>
          <a:lstStyle/>
          <a:p>
            <a:r>
              <a:rPr lang="sk-SK" dirty="0" smtClean="0">
                <a:hlinkClick r:id="rId2"/>
              </a:rPr>
              <a:t>https://www.sme.sk/c/1478782/vstup-sr-do-europskej-unie.html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www.wikipedia.com</a:t>
            </a:r>
            <a:endParaRPr lang="sk-SK" dirty="0" smtClean="0"/>
          </a:p>
          <a:p>
            <a:r>
              <a:rPr lang="sk-SK" dirty="0" err="1" smtClean="0">
                <a:hlinkClick r:id="rId4"/>
              </a:rPr>
              <a:t>www.wikipedia.sk</a:t>
            </a:r>
            <a:endParaRPr lang="sk-SK" dirty="0" smtClean="0"/>
          </a:p>
          <a:p>
            <a:r>
              <a:rPr lang="sk-SK" dirty="0" smtClean="0"/>
              <a:t>Učebnica dejepisu pre 9. ročník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Zjednocovanie </a:t>
            </a:r>
            <a:r>
              <a:rPr lang="sk-SK" dirty="0" err="1"/>
              <a:t>európy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 myšlienke zjednocovania Európy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priviedli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skúsenosti z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ničivej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druhej svetovej vojny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Zjednotená Európa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sa mala stať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zárukou mieru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hospodárskeho rastu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k-SK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928662" y="5786454"/>
            <a:ext cx="7630615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 </a:t>
            </a:r>
            <a:r>
              <a:rPr lang="sk-SK" dirty="0">
                <a:solidFill>
                  <a:schemeClr val="bg1"/>
                </a:solidFill>
              </a:rPr>
              <a:t>II. svetovej vojne –&gt; názor: </a:t>
            </a:r>
            <a:r>
              <a:rPr lang="sk-SK" b="1" dirty="0">
                <a:solidFill>
                  <a:schemeClr val="bg1"/>
                </a:solidFill>
              </a:rPr>
              <a:t>ďalšej vojne sa dá predísť vzájomnou</a:t>
            </a:r>
          </a:p>
          <a:p>
            <a:r>
              <a:rPr lang="sk-SK" b="1" dirty="0">
                <a:solidFill>
                  <a:schemeClr val="bg1"/>
                </a:solidFill>
              </a:rPr>
              <a:t>spoluprácou štátov</a:t>
            </a:r>
            <a:r>
              <a:rPr lang="sk-SK" dirty="0">
                <a:solidFill>
                  <a:schemeClr val="bg1"/>
                </a:solidFill>
              </a:rPr>
              <a:t> =&gt; </a:t>
            </a:r>
            <a:r>
              <a:rPr lang="sk-SK" b="1" dirty="0">
                <a:solidFill>
                  <a:schemeClr val="bg1"/>
                </a:solidFill>
              </a:rPr>
              <a:t>štáty budú viacej medzi sebou previazané</a:t>
            </a:r>
          </a:p>
        </p:txBody>
      </p:sp>
      <p:pic>
        <p:nvPicPr>
          <p:cNvPr id="5" name="Obrázok 4" descr="vzkricni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72140"/>
            <a:ext cx="857248" cy="8572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Otec „Európskej únie“</a:t>
            </a:r>
          </a:p>
        </p:txBody>
      </p:sp>
      <p:pic>
        <p:nvPicPr>
          <p:cNvPr id="5" name="Zástupný symbol obrázka 4" descr="monnet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6118" r="26118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Jedným z otcov myšlienky EÚ bol aj francúzsky politik </a:t>
            </a:r>
            <a:r>
              <a:rPr lang="sk-SK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Jean</a:t>
            </a:r>
            <a:r>
              <a:rPr lang="sk-SK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Monnet</a:t>
            </a:r>
            <a:r>
              <a:rPr lang="sk-SK" dirty="0">
                <a:latin typeface="Arial" pitchFamily="34" charset="0"/>
                <a:cs typeface="Arial" pitchFamily="34" charset="0"/>
              </a:rPr>
              <a:t> ...chcel, aby vznikli </a:t>
            </a:r>
            <a:r>
              <a:rPr lang="sk-SK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SPOJENÉ ŠTÁTY EURÓPSKE</a:t>
            </a:r>
            <a:r>
              <a:rPr lang="sk-SK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V roku 1976 dostal titul </a:t>
            </a:r>
            <a:r>
              <a:rPr lang="sk-S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„čestný občan Európy“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Robert</a:t>
            </a:r>
            <a:r>
              <a:rPr lang="sk-SK" dirty="0"/>
              <a:t> </a:t>
            </a:r>
            <a:r>
              <a:rPr lang="sk-SK" dirty="0" err="1"/>
              <a:t>Schuman</a:t>
            </a:r>
            <a:endParaRPr lang="sk-SK" dirty="0"/>
          </a:p>
        </p:txBody>
      </p:sp>
      <p:pic>
        <p:nvPicPr>
          <p:cNvPr id="5" name="Zástupný symbol obrázka 4" descr="schuman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579" r="7579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dirty="0">
                <a:latin typeface="Arial" pitchFamily="34" charset="0"/>
                <a:cs typeface="Arial" pitchFamily="34" charset="0"/>
              </a:rPr>
              <a:t>Má prezývku </a:t>
            </a:r>
            <a:r>
              <a:rPr lang="sk-SK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„otec“ Európy</a:t>
            </a:r>
            <a:r>
              <a:rPr lang="sk-SK" dirty="0">
                <a:latin typeface="Arial" pitchFamily="34" charset="0"/>
                <a:cs typeface="Arial" pitchFamily="34" charset="0"/>
              </a:rPr>
              <a:t>...</a:t>
            </a:r>
          </a:p>
          <a:p>
            <a:pPr>
              <a:lnSpc>
                <a:spcPct val="110000"/>
              </a:lnSpc>
            </a:pPr>
            <a:r>
              <a:rPr lang="sk-SK" dirty="0">
                <a:latin typeface="Arial" pitchFamily="34" charset="0"/>
                <a:cs typeface="Arial" pitchFamily="34" charset="0"/>
              </a:rPr>
              <a:t>Nekompromisný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obhajca 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francúzsko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nemeckého priateľstva</a:t>
            </a:r>
            <a:r>
              <a:rPr lang="sk-SK" dirty="0">
                <a:latin typeface="Arial" pitchFamily="34" charset="0"/>
                <a:cs typeface="Arial" pitchFamily="34" charset="0"/>
              </a:rPr>
              <a:t>...</a:t>
            </a:r>
          </a:p>
          <a:p>
            <a:pPr>
              <a:lnSpc>
                <a:spcPct val="110000"/>
              </a:lnSpc>
            </a:pPr>
            <a:r>
              <a:rPr lang="sk-SK" dirty="0">
                <a:latin typeface="Arial" pitchFamily="34" charset="0"/>
                <a:cs typeface="Arial" pitchFamily="34" charset="0"/>
              </a:rPr>
              <a:t>Ministerský predseda a neskôr minister zahraničných vecí Francúzska 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Konrad</a:t>
            </a:r>
            <a:r>
              <a:rPr lang="sk-SK" dirty="0"/>
              <a:t> </a:t>
            </a:r>
            <a:r>
              <a:rPr lang="sk-SK" dirty="0" err="1"/>
              <a:t>adenauer</a:t>
            </a:r>
            <a:r>
              <a:rPr lang="sk-SK" dirty="0"/>
              <a:t> </a:t>
            </a:r>
          </a:p>
        </p:txBody>
      </p:sp>
      <p:pic>
        <p:nvPicPr>
          <p:cNvPr id="5" name="Zástupný symbol obsahu 4" descr="adenau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6238" y="1697037"/>
            <a:ext cx="2190750" cy="3286125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Kancelár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NEMECKEJ SPOLKOVEJ REPUBLIKY, kt. sa považuje za </a:t>
            </a:r>
            <a:r>
              <a:rPr lang="sk-SK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„otca“ súčasného Nemecka</a:t>
            </a:r>
          </a:p>
          <a:p>
            <a:pPr>
              <a:buFont typeface="Symbol"/>
              <a:buChar char="Þ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Spolupráca s Francúzskom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Spoločenstvo pre uhlie a oceľ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J. </a:t>
            </a:r>
            <a:r>
              <a:rPr lang="sk-SK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Monnet</a:t>
            </a:r>
            <a:r>
              <a:rPr lang="sk-SK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– </a:t>
            </a:r>
            <a:r>
              <a:rPr lang="sk-SK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francúzsko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 nemecká ťažba uhlia a ocele = 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spoločný úrad, aby sa vyhlo vzájomným konfliktom...</a:t>
            </a:r>
          </a:p>
          <a:p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 roku 1951 vzniklo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EURÓPSKE SPOLOČENSTVO PRE UHLIE A OCEĽ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/jeho prezident: J. </a:t>
            </a:r>
            <a:r>
              <a:rPr lang="sk-SK" sz="2600" dirty="0" err="1">
                <a:latin typeface="Arial" pitchFamily="34" charset="0"/>
                <a:cs typeface="Arial" pitchFamily="34" charset="0"/>
              </a:rPr>
              <a:t>Monnet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746916" y="6211669"/>
            <a:ext cx="33970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/>
              <a:t>6 európskych štátov vytvorilo</a:t>
            </a:r>
          </a:p>
          <a:p>
            <a:pPr algn="ctr"/>
            <a:r>
              <a:rPr lang="sk-SK" dirty="0"/>
              <a:t>toto spoločenstvo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785786" y="1428736"/>
            <a:ext cx="654698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Súčasťou zjednotenej Európy sa mala stať aj</a:t>
            </a:r>
          </a:p>
          <a:p>
            <a:r>
              <a:rPr lang="sk-SK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Nemecká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spolková </a:t>
            </a:r>
            <a:r>
              <a:rPr lang="sk-SK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republika (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NSR</a:t>
            </a:r>
            <a:r>
              <a:rPr lang="sk-SK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k-SK" dirty="0"/>
              <a:t>...to bola pre mnohé </a:t>
            </a:r>
          </a:p>
          <a:p>
            <a:r>
              <a:rPr lang="sk-SK" dirty="0"/>
              <a:t>štáty ťažká predstava...</a:t>
            </a:r>
          </a:p>
        </p:txBody>
      </p:sp>
      <p:pic>
        <p:nvPicPr>
          <p:cNvPr id="6" name="Obrázok 5" descr="vzkricni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571480"/>
            <a:ext cx="857248" cy="857248"/>
          </a:xfrm>
          <a:prstGeom prst="rect">
            <a:avLst/>
          </a:prstGeom>
        </p:spPr>
      </p:pic>
      <p:pic>
        <p:nvPicPr>
          <p:cNvPr id="6146" name="Picture 2" descr="Jean Monnet - Wikipe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72983"/>
            <a:ext cx="1785934" cy="1585017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785918" y="6488668"/>
            <a:ext cx="168187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Jean</a:t>
            </a:r>
            <a:r>
              <a:rPr lang="sk-SK" dirty="0" smtClean="0"/>
              <a:t> </a:t>
            </a:r>
            <a:r>
              <a:rPr lang="sk-SK" dirty="0" err="1" smtClean="0"/>
              <a:t>Monnet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Európske Hospodárske Spoločenstvo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 roku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1957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bolo založené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EURÓPSKE HOSPODÁRSKE SPOLOČENSTVO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(EHS)...</a:t>
            </a:r>
            <a:r>
              <a:rPr lang="sk-SK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vytvorenie spoločného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trhu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voľného pohybu pracovnej sily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kapitálu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zjednotená </a:t>
            </a:r>
            <a:r>
              <a:rPr lang="sk-SK" sz="2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colná politika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4" name="Šípka dolu 3"/>
          <p:cNvSpPr/>
          <p:nvPr/>
        </p:nvSpPr>
        <p:spPr>
          <a:xfrm>
            <a:off x="3143240" y="5214950"/>
            <a:ext cx="121444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571604" y="5857892"/>
            <a:ext cx="46265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EKONOMICKO – POLITICKÁ INTEGRÁCIA</a:t>
            </a:r>
            <a:endParaRPr lang="sk-SK" b="1" dirty="0"/>
          </a:p>
        </p:txBody>
      </p:sp>
      <p:cxnSp>
        <p:nvCxnSpPr>
          <p:cNvPr id="7" name="Rovná spojovacia šípka 6"/>
          <p:cNvCxnSpPr>
            <a:stCxn id="2" idx="2"/>
          </p:cNvCxnSpPr>
          <p:nvPr/>
        </p:nvCxnSpPr>
        <p:spPr>
          <a:xfrm rot="16200000" flipH="1">
            <a:off x="3568176" y="1139291"/>
            <a:ext cx="350297" cy="10858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4286248" y="1500174"/>
            <a:ext cx="286328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Od roku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1993 sa stalo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súčasťou</a:t>
            </a:r>
            <a:r>
              <a:rPr lang="sk-SK" dirty="0" smtClean="0"/>
              <a:t> </a:t>
            </a:r>
            <a:r>
              <a:rPr lang="sk-SK" b="1" dirty="0" smtClean="0"/>
              <a:t>Európskej únie</a:t>
            </a: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Sr</a:t>
            </a:r>
            <a:r>
              <a:rPr lang="sk-SK" dirty="0" smtClean="0"/>
              <a:t> – máj 2003 – referendum o vstupe do EÚ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28802"/>
            <a:ext cx="6400800" cy="3615267"/>
          </a:xfrm>
        </p:spPr>
        <p:txBody>
          <a:bodyPr/>
          <a:lstStyle/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Slovensku (máj 2003)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konalo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referendum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vstupe SR do EÚ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Slováci podporili vstup krajiny do EÚ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keď sa na referende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členstvo v únii vyslovilo </a:t>
            </a:r>
            <a:r>
              <a:rPr lang="sk-SK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92,46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percenta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zúčastnených voličov.</a:t>
            </a:r>
            <a:br>
              <a:rPr lang="sk-SK" sz="2600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714348" y="5429264"/>
            <a:ext cx="628890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 </a:t>
            </a:r>
            <a:r>
              <a:rPr lang="sk-SK" b="1" i="1" dirty="0" smtClean="0"/>
              <a:t>"Súhlasíte s tým, aby sa SR stala členským štátom EÚ?“</a:t>
            </a:r>
            <a:endParaRPr lang="sk-SK" b="1" i="1" dirty="0"/>
          </a:p>
        </p:txBody>
      </p:sp>
      <p:sp>
        <p:nvSpPr>
          <p:cNvPr id="6" name="BlokTextu 5"/>
          <p:cNvSpPr txBox="1"/>
          <p:nvPr/>
        </p:nvSpPr>
        <p:spPr>
          <a:xfrm>
            <a:off x="714348" y="5000636"/>
            <a:ext cx="244650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Voliči dostali otázku:</a:t>
            </a:r>
            <a:endParaRPr lang="sk-SK" dirty="0"/>
          </a:p>
        </p:txBody>
      </p:sp>
      <p:pic>
        <p:nvPicPr>
          <p:cNvPr id="2050" name="Picture 2" descr="Ako sme sa vlastne dostali do Európskej únie | Prehľad sprá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285984" cy="2285992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428728" y="1928802"/>
            <a:ext cx="541847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Vieš kto bol v tomto období naším premiérom?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Založenie európskej únie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 roku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1992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bola podpísaná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zmluva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sk-SK" sz="2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Masstrichte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zakladajúca </a:t>
            </a:r>
            <a:r>
              <a:rPr lang="sk-SK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Európsku úniu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(EÚ)...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Ruka v ruke so vznikom EÚ sa začala uskutočňovať myšlienka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spoločnej európskej meny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– EURA...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500430" y="5429264"/>
            <a:ext cx="2818400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Začalo sa používať v EÚ</a:t>
            </a:r>
          </a:p>
          <a:p>
            <a:r>
              <a:rPr lang="sk-SK" dirty="0"/>
              <a:t> od 1.1.1999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500430" y="5072074"/>
            <a:ext cx="76014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Euro </a:t>
            </a:r>
          </a:p>
        </p:txBody>
      </p:sp>
      <p:pic>
        <p:nvPicPr>
          <p:cNvPr id="6" name="Obrázok 5" descr="eu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4929198"/>
            <a:ext cx="1143000" cy="15240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785918" y="1357298"/>
            <a:ext cx="35990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SR vstúpila do EÚ 1. mája 2004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662230" y="4071942"/>
            <a:ext cx="2481770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Predchodkyňa eura </a:t>
            </a:r>
          </a:p>
          <a:p>
            <a:r>
              <a:rPr lang="sk-SK" dirty="0">
                <a:solidFill>
                  <a:schemeClr val="bg1"/>
                </a:solidFill>
              </a:rPr>
              <a:t>bola európska </a:t>
            </a:r>
          </a:p>
          <a:p>
            <a:r>
              <a:rPr lang="sk-SK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menová jednotka </a:t>
            </a:r>
            <a:r>
              <a:rPr lang="sk-SK" dirty="0">
                <a:solidFill>
                  <a:schemeClr val="bg1"/>
                </a:solidFill>
              </a:rPr>
              <a:t>=</a:t>
            </a:r>
          </a:p>
          <a:p>
            <a:r>
              <a:rPr lang="sk-SK" b="1" dirty="0">
                <a:solidFill>
                  <a:schemeClr val="bg1"/>
                </a:solidFill>
              </a:rPr>
              <a:t>ECU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1857356" y="1714488"/>
            <a:ext cx="3525324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SR prijala euro 1. januára 2009</a:t>
            </a:r>
          </a:p>
        </p:txBody>
      </p:sp>
      <p:pic>
        <p:nvPicPr>
          <p:cNvPr id="11" name="Obrázok 10" descr="sr vlaj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Alexander dubček</Template>
  <TotalTime>709</TotalTime>
  <Words>496</Words>
  <Application>Microsoft Office PowerPoint</Application>
  <PresentationFormat>Prezentácia na obrazovke (4:3)</PresentationFormat>
  <Paragraphs>66</Paragraphs>
  <Slides>12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Wingdings 3</vt:lpstr>
      <vt:lpstr>Výsek</vt:lpstr>
      <vt:lpstr>Na ceste k európskej únii</vt:lpstr>
      <vt:lpstr>Zjednocovanie európy</vt:lpstr>
      <vt:lpstr>Otec „Európskej únie“</vt:lpstr>
      <vt:lpstr>Robert Schuman</vt:lpstr>
      <vt:lpstr>Konrad adenauer </vt:lpstr>
      <vt:lpstr>Spoločenstvo pre uhlie a oceľ </vt:lpstr>
      <vt:lpstr>Európske Hospodárske Spoločenstvo</vt:lpstr>
      <vt:lpstr>Sr – máj 2003 – referendum o vstupe do EÚ</vt:lpstr>
      <vt:lpstr>Založenie európskej únie</vt:lpstr>
      <vt:lpstr>Európa po páde komunizmu</vt:lpstr>
      <vt:lpstr>Európska únia – ako Ďalej? </vt:lpstr>
      <vt:lpstr>Použitá literatúra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ceste k európskej únii</dc:title>
  <dc:creator>Mikle</dc:creator>
  <cp:lastModifiedBy>Uzivatel</cp:lastModifiedBy>
  <cp:revision>79</cp:revision>
  <dcterms:created xsi:type="dcterms:W3CDTF">2019-05-12T05:57:24Z</dcterms:created>
  <dcterms:modified xsi:type="dcterms:W3CDTF">2020-06-11T09:01:10Z</dcterms:modified>
</cp:coreProperties>
</file>