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0" r:id="rId6"/>
    <p:sldId id="263" r:id="rId7"/>
    <p:sldId id="267" r:id="rId8"/>
    <p:sldId id="266" r:id="rId9"/>
    <p:sldId id="264" r:id="rId10"/>
    <p:sldId id="261" r:id="rId11"/>
    <p:sldId id="262" r:id="rId12"/>
    <p:sldId id="268" r:id="rId13"/>
    <p:sldId id="25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A1A6AF-3F91-431A-876C-016EA4AA9FF9}" type="datetimeFigureOut">
              <a:rPr lang="sk-SK" smtClean="0"/>
              <a:pPr/>
              <a:t>11. 6. 2020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CC03AB-6D1C-48D3-BB4D-7ABDE9E94F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pMZ7UxwVgU" TargetMode="External"/><Relationship Id="rId4" Type="http://schemas.openxmlformats.org/officeDocument/2006/relationships/hyperlink" Target="https://www.youtube.com/watch?v=ROHCN_2oOC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4qOJZKEnwE" TargetMode="External"/><Relationship Id="rId2" Type="http://schemas.openxmlformats.org/officeDocument/2006/relationships/hyperlink" Target="https://sk.wikipedia.org/wiki/S%C3%BAbor:%C4%8CSSR-mapa.pn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mov.sme.sk/c/3591329/bratislavski-studenti-demonstrovali-za-demokraciu-16-novembra-1989.html" TargetMode="External"/><Relationship Id="rId5" Type="http://schemas.openxmlformats.org/officeDocument/2006/relationships/hyperlink" Target="https://www.google.sk/search?q=Bratislava+1989&amp;rlz=1C1AOHY_skSK809SK809&amp;source=lnms&amp;tbm=isch&amp;sa=X&amp;ved=0ahUKEwjQ7oua8rLeAhUI2aQKHYjRC-UQ_AUIDigB&amp;biw=1280&amp;bih=666" TargetMode="External"/><Relationship Id="rId4" Type="http://schemas.openxmlformats.org/officeDocument/2006/relationships/hyperlink" Target="https://www.youtube.com/watch?v=8Kd9cFEDld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dpwOzLbhY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fjziWJ4C1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November 1989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4800600" cy="1947333"/>
          </a:xfrm>
        </p:spPr>
        <p:txBody>
          <a:bodyPr/>
          <a:lstStyle/>
          <a:p>
            <a:pPr algn="ctr"/>
            <a:r>
              <a:rPr lang="sk-SK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Sviatok – DEŇ BOJA ZA SLOBODU A DEMOKRACIU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</a:t>
            </a:r>
            <a:r>
              <a:rPr lang="sk-SK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ZINÁRODNÝ DEŇ ŠTUDENTSTVA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571472" y="0"/>
            <a:ext cx="78518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"Sľúbili sme si lásku, sľúbili vravieť pravdu len, </a:t>
            </a:r>
          </a:p>
          <a:p>
            <a:pPr algn="ctr"/>
            <a:r>
              <a:rPr lang="sk-SK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sľúbili sme si vydržať, sľúbili sme si nový deň"</a:t>
            </a:r>
            <a:endParaRPr lang="sk-SK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ok 4" descr="kluce ner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1000108"/>
            <a:ext cx="2076450" cy="2200275"/>
          </a:xfrm>
          <a:prstGeom prst="rect">
            <a:avLst/>
          </a:prstGeom>
        </p:spPr>
      </p:pic>
      <p:pic>
        <p:nvPicPr>
          <p:cNvPr id="6" name="Obrázok 5" descr="cssr vlaj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57825"/>
            <a:ext cx="2095500" cy="1400175"/>
          </a:xfrm>
          <a:prstGeom prst="rect">
            <a:avLst/>
          </a:prstGeom>
        </p:spPr>
      </p:pic>
      <p:pic>
        <p:nvPicPr>
          <p:cNvPr id="9" name="Obrázok 8" descr="8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5000636"/>
            <a:ext cx="3500430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/>
              <a:t>Prečo nežná revolúcia?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78592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Pokiaľ neberieme do úvahy 160 zbitých demonštrantov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...tak </a:t>
            </a:r>
            <a:r>
              <a:rPr lang="sk-SK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udalosti </a:t>
            </a:r>
            <a:r>
              <a:rPr lang="sk-SK" sz="2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 17. novembra 1989 až po 29. novembra 1989 </a:t>
            </a:r>
            <a:r>
              <a:rPr lang="sk-SK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označujeme ako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NEŽNÁ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(zamatová) </a:t>
            </a:r>
            <a:r>
              <a:rPr lang="sk-SK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REVOLÚCIA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  </a:t>
            </a:r>
          </a:p>
        </p:txBody>
      </p:sp>
      <p:pic>
        <p:nvPicPr>
          <p:cNvPr id="4" name="Obrázok 3" descr="kluce ner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0"/>
            <a:ext cx="1857356" cy="220027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400941" y="5934670"/>
            <a:ext cx="274305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/>
              <a:t>Označuje sa tak pre jej</a:t>
            </a:r>
          </a:p>
          <a:p>
            <a:pPr algn="ctr"/>
            <a:r>
              <a:rPr lang="sk-SK" dirty="0"/>
              <a:t>nekrvavý a mierny</a:t>
            </a:r>
          </a:p>
          <a:p>
            <a:pPr algn="ctr"/>
            <a:r>
              <a:rPr lang="sk-SK" dirty="0"/>
              <a:t> priebeh</a:t>
            </a:r>
          </a:p>
        </p:txBody>
      </p:sp>
      <p:cxnSp>
        <p:nvCxnSpPr>
          <p:cNvPr id="7" name="Rovná spojovacia šípka 6"/>
          <p:cNvCxnSpPr>
            <a:endCxn id="5" idx="0"/>
          </p:cNvCxnSpPr>
          <p:nvPr/>
        </p:nvCxnSpPr>
        <p:spPr>
          <a:xfrm>
            <a:off x="5429256" y="4143380"/>
            <a:ext cx="2343215" cy="1791290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ok 7" descr="sametova revolu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10150"/>
            <a:ext cx="3000364" cy="184785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3000364" y="6211669"/>
            <a:ext cx="216758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/>
              <a:t>Príslušníci Verejnej</a:t>
            </a:r>
          </a:p>
          <a:p>
            <a:pPr algn="ctr"/>
            <a:r>
              <a:rPr lang="sk-SK" dirty="0"/>
              <a:t>bezpečnosti 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142844" y="1142984"/>
            <a:ext cx="6149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4"/>
              </a:rPr>
              <a:t>https://www.youtube.com/watch?v=ROHCN_2oOC8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285720" y="1714488"/>
            <a:ext cx="6053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5"/>
              </a:rPr>
              <a:t>https://www.youtube.com/watch?v=npMZ7UxwVgU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6786578" y="2714620"/>
            <a:ext cx="230223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Ulicami sa niesli aj</a:t>
            </a:r>
          </a:p>
          <a:p>
            <a:r>
              <a:rPr lang="sk-SK" dirty="0"/>
              <a:t>slová týchto piesní </a:t>
            </a:r>
          </a:p>
          <a:p>
            <a:r>
              <a:rPr lang="sk-SK" dirty="0"/>
              <a:t>od I. </a:t>
            </a:r>
            <a:r>
              <a:rPr lang="sk-SK" dirty="0" err="1"/>
              <a:t>Hoffamna</a:t>
            </a:r>
            <a:r>
              <a:rPr lang="sk-SK" dirty="0"/>
              <a:t> a </a:t>
            </a:r>
          </a:p>
          <a:p>
            <a:r>
              <a:rPr lang="sk-SK" dirty="0"/>
              <a:t>M. </a:t>
            </a:r>
            <a:r>
              <a:rPr lang="sk-SK" dirty="0" err="1"/>
              <a:t>Kubišovej</a:t>
            </a:r>
            <a:endParaRPr lang="sk-SK" dirty="0"/>
          </a:p>
        </p:txBody>
      </p:sp>
      <p:cxnSp>
        <p:nvCxnSpPr>
          <p:cNvPr id="14" name="Rovná spojovacia šípka 13"/>
          <p:cNvCxnSpPr>
            <a:stCxn id="12" idx="0"/>
          </p:cNvCxnSpPr>
          <p:nvPr/>
        </p:nvCxnSpPr>
        <p:spPr>
          <a:xfrm rot="16200000" flipV="1">
            <a:off x="6540600" y="1317525"/>
            <a:ext cx="1071570" cy="1722620"/>
          </a:xfrm>
          <a:prstGeom prst="straightConnector1">
            <a:avLst/>
          </a:prstGeom>
          <a:ln w="38100"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Kto stál za novembrovými udalosťami?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78592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Nedá sa jednoznačne povedať kto bol hlavným iniciátorom novembrového prevratu, ale literatúra uvádza, že to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bola kooperácia študentov, hercov, divadelníkov a iných umelcov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 ktorým sa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postupne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pridávali ostatní obyvatelia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 </a:t>
            </a:r>
          </a:p>
        </p:txBody>
      </p:sp>
      <p:pic>
        <p:nvPicPr>
          <p:cNvPr id="4" name="Obrázok 3" descr="kry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57826"/>
            <a:ext cx="2357422" cy="1500174"/>
          </a:xfrm>
          <a:prstGeom prst="rect">
            <a:avLst/>
          </a:prstGeom>
        </p:spPr>
      </p:pic>
      <p:pic>
        <p:nvPicPr>
          <p:cNvPr id="6" name="Obrázok 5" descr="hav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0"/>
            <a:ext cx="1643042" cy="1928802"/>
          </a:xfrm>
          <a:prstGeom prst="rect">
            <a:avLst/>
          </a:prstGeom>
        </p:spPr>
      </p:pic>
      <p:pic>
        <p:nvPicPr>
          <p:cNvPr id="7" name="Obrázok 6" descr="knayk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3306" y="5000636"/>
            <a:ext cx="1690694" cy="1857364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2357422" y="6488668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Karel Kryl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7494189" y="4643446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Milan </a:t>
            </a:r>
            <a:r>
              <a:rPr lang="sk-SK" dirty="0" err="1"/>
              <a:t>Kňažko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786446" y="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Václav </a:t>
            </a:r>
            <a:r>
              <a:rPr lang="sk-SK" dirty="0" err="1"/>
              <a:t>Havel</a:t>
            </a:r>
            <a:endParaRPr lang="sk-SK" dirty="0"/>
          </a:p>
        </p:txBody>
      </p:sp>
      <p:pic>
        <p:nvPicPr>
          <p:cNvPr id="11" name="Obrázok 10" descr="kubisov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5000636"/>
            <a:ext cx="1892418" cy="1857364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2643174" y="492919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Marta </a:t>
            </a:r>
            <a:r>
              <a:rPr lang="sk-SK" dirty="0" err="1"/>
              <a:t>Kubišová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Pár viet na záver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857364"/>
            <a:ext cx="6400800" cy="3615267"/>
          </a:xfrm>
        </p:spPr>
        <p:txBody>
          <a:bodyPr>
            <a:normAutofit lnSpcReduction="10000"/>
          </a:bodyPr>
          <a:lstStyle/>
          <a:p>
            <a:r>
              <a:rPr lang="sk-SK" sz="2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Nežná revolúcia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významným spôsobom </a:t>
            </a:r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zviditeľnila Československo vo svete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 </a:t>
            </a:r>
            <a:r>
              <a:rPr lang="sk-SK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Pád komunistického režimu prebehol mierne, nekrvavo a „nežne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“...</a:t>
            </a:r>
          </a:p>
          <a:p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Išli sme príkladom iným krajinám a brali sme si príklad z iných krajín kde pád komunistického režimu prebehol nenásilnou cestou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...bolo tak v Poľsku, Maďarsku, NDR, Bulharsku...</a:t>
            </a:r>
          </a:p>
          <a:p>
            <a:pPr>
              <a:buNone/>
            </a:pP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6400800" cy="1507067"/>
          </a:xfrm>
        </p:spPr>
        <p:txBody>
          <a:bodyPr/>
          <a:lstStyle/>
          <a:p>
            <a:r>
              <a:rPr lang="sk-SK" dirty="0"/>
              <a:t>Použitá literatúra a internetové odkazy 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0" y="1928802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linkClick r:id="rId2"/>
              </a:rPr>
              <a:t>https://sk.wikipedia.org/wiki/S%C3%BAbor:%C4%8CSSR-mapa.png</a:t>
            </a:r>
            <a:endParaRPr lang="sk-SK" dirty="0"/>
          </a:p>
          <a:p>
            <a:r>
              <a:rPr lang="sk-SK" dirty="0">
                <a:hlinkClick r:id="rId3"/>
              </a:rPr>
              <a:t>https://www.youtube.com/watch?v=I4qOJZKEnwE</a:t>
            </a:r>
            <a:endParaRPr lang="sk-SK" dirty="0"/>
          </a:p>
          <a:p>
            <a:r>
              <a:rPr lang="sk-SK" dirty="0">
                <a:hlinkClick r:id="rId4"/>
              </a:rPr>
              <a:t>https://www.youtube.com/watch?v=8Kd9cFEDldU</a:t>
            </a:r>
            <a:r>
              <a:rPr lang="sk-SK" dirty="0"/>
              <a:t> dokument o nežnej revolúcii</a:t>
            </a:r>
          </a:p>
          <a:p>
            <a:r>
              <a:rPr lang="sk-SK" dirty="0">
                <a:hlinkClick r:id="rId5"/>
              </a:rPr>
              <a:t>https://www.google.sk/search?q=Bratislava+1989&amp;rlz=1C1AOHY_skSK809SK809&amp;source=lnms&amp;tbm=isch&amp;sa=X&amp;ved=0ahUKEwjQ7oua8rLeAhUI2aQKHYjRC-UQ_AUIDigB&amp;biw=1280&amp;bih=666#imgrc=pyDN7JCg_-MEjM</a:t>
            </a:r>
            <a:r>
              <a:rPr lang="sk-SK" dirty="0"/>
              <a:t>:</a:t>
            </a:r>
          </a:p>
          <a:p>
            <a:r>
              <a:rPr lang="sk-SK" dirty="0"/>
              <a:t>https://www.google.sk/search?rlz=1C1AOHY_skSK809SK809&amp;biw=1280&amp;bih=666&amp;tbm=isch&amp;sa=1&amp;ei=3cjaW63kM_DjkgW1hJ-YBA&amp;q=17+november+praha&amp;oq=17+november+praha&amp;gs_l=img.3...910258.915567.0.915853.31.20.0.3.3.0.91.1469.19.19.0....0...1c.1.64.img..13.15.955...0j0i30k1j0i67k1j0i8i30k1j0i24k1.0.gytOSEKmiFM#imgrc=Yinvv8eLSJcDiM:</a:t>
            </a:r>
          </a:p>
          <a:p>
            <a:r>
              <a:rPr lang="sk-SK" dirty="0">
                <a:hlinkClick r:id="rId6"/>
              </a:rPr>
              <a:t>https://domov.sme.sk/c/3591329/bratislavski-studenti-demonstrovali-za-demokraciu-16-novembra-1989.html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2500306"/>
            <a:ext cx="64008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Ďakujem </a:t>
            </a:r>
            <a:r>
              <a:rPr lang="sk-SK" dirty="0" smtClean="0"/>
              <a:t>za pozornosť</a:t>
            </a:r>
            <a:br>
              <a:rPr lang="sk-SK" dirty="0" smtClean="0"/>
            </a:br>
            <a:r>
              <a:rPr lang="sk-SK" dirty="0" smtClean="0"/>
              <a:t>zdroj</a:t>
            </a:r>
            <a:r>
              <a:rPr lang="sk-SK" smtClean="0"/>
              <a:t>: www.zborovna.sk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k-SK" dirty="0"/>
              <a:t>Rok 1989- 17. november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928802"/>
            <a:ext cx="6400800" cy="4357718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17. november 1989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</a:t>
            </a: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ším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významným sviatkom..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Začala sa ním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NEŽNÁ (zamatová) REVOLÚCIA</a:t>
            </a:r>
            <a:r>
              <a:rPr lang="sk-SK" sz="2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po ktorej </a:t>
            </a:r>
            <a:r>
              <a:rPr lang="sk-SK" sz="2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došlo k pádu komunistického totalitného režimu v </a:t>
            </a:r>
            <a:r>
              <a:rPr lang="sk-SK" sz="2600" b="1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ČESKOSLOVENSKEJ SOCIALISTICKEJ REPUBLIKE </a:t>
            </a:r>
          </a:p>
          <a:p>
            <a:endParaRPr lang="sk-SK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ok 4" descr="cssr vlaj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0"/>
            <a:ext cx="2786050" cy="1500174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7286644" y="1500174"/>
            <a:ext cx="149111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Vlajka ČSSR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/>
              <a:t>Ako sa to celé začalo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71678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Už koncom 80. rokov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vplyv Sovietskeho zväzu slabol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...silnela </a:t>
            </a:r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aktivita </a:t>
            </a:r>
            <a:r>
              <a:rPr lang="sk-SK" sz="2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disidentov</a:t>
            </a:r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spoločnosť v </a:t>
            </a:r>
            <a:r>
              <a:rPr lang="sk-SK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ČSSR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sa začala prebúdzať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792581" y="5657671"/>
            <a:ext cx="6351419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Demonštácie</a:t>
            </a: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sk-SK" dirty="0"/>
              <a:t>1./ 1988 august – 20 výročie sovietskej okupácie</a:t>
            </a:r>
          </a:p>
          <a:p>
            <a:r>
              <a:rPr lang="sk-SK" dirty="0"/>
              <a:t>2./ 1988 október – 7O výročie vzniku samostatného ČSR</a:t>
            </a:r>
          </a:p>
          <a:p>
            <a:r>
              <a:rPr lang="sk-SK" dirty="0"/>
              <a:t>3./ 1989 január – 20 výročie upálenia Jána </a:t>
            </a:r>
            <a:r>
              <a:rPr lang="sk-SK" dirty="0" err="1"/>
              <a:t>Palacha</a:t>
            </a:r>
            <a:endParaRPr lang="sk-SK" dirty="0"/>
          </a:p>
        </p:txBody>
      </p:sp>
      <p:pic>
        <p:nvPicPr>
          <p:cNvPr id="7" name="Obrázok 6" descr="gorbac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00108"/>
            <a:ext cx="1428728" cy="1571636"/>
          </a:xfrm>
          <a:prstGeom prst="rect">
            <a:avLst/>
          </a:prstGeom>
        </p:spPr>
      </p:pic>
      <p:pic>
        <p:nvPicPr>
          <p:cNvPr id="8" name="Obrázok 7" descr="zss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00" y="0"/>
            <a:ext cx="2857500" cy="1214422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0" y="2571744"/>
            <a:ext cx="15231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sz="1600" dirty="0"/>
              <a:t>M. </a:t>
            </a:r>
            <a:r>
              <a:rPr lang="sk-SK" sz="1600" dirty="0" err="1"/>
              <a:t>Gorbačov</a:t>
            </a:r>
            <a:endParaRPr lang="sk-SK" sz="1600" dirty="0"/>
          </a:p>
        </p:txBody>
      </p:sp>
      <p:sp>
        <p:nvSpPr>
          <p:cNvPr id="10" name="BlokTextu 9"/>
          <p:cNvSpPr txBox="1"/>
          <p:nvPr/>
        </p:nvSpPr>
        <p:spPr>
          <a:xfrm>
            <a:off x="1428728" y="1714488"/>
            <a:ext cx="190789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Reformy v ZSSR </a:t>
            </a:r>
          </a:p>
        </p:txBody>
      </p:sp>
      <p:cxnSp>
        <p:nvCxnSpPr>
          <p:cNvPr id="12" name="Rovná spojovacia šípka 11"/>
          <p:cNvCxnSpPr>
            <a:stCxn id="10" idx="3"/>
          </p:cNvCxnSpPr>
          <p:nvPr/>
        </p:nvCxnSpPr>
        <p:spPr>
          <a:xfrm flipV="1">
            <a:off x="3336623" y="1857364"/>
            <a:ext cx="806749" cy="41790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4143372" y="1643050"/>
            <a:ext cx="281038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Prestavba = perestrojka</a:t>
            </a:r>
          </a:p>
        </p:txBody>
      </p:sp>
      <p:cxnSp>
        <p:nvCxnSpPr>
          <p:cNvPr id="16" name="Rovná spojovacia šípka 15"/>
          <p:cNvCxnSpPr>
            <a:stCxn id="10" idx="3"/>
          </p:cNvCxnSpPr>
          <p:nvPr/>
        </p:nvCxnSpPr>
        <p:spPr>
          <a:xfrm>
            <a:off x="3336623" y="1899154"/>
            <a:ext cx="735311" cy="529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4071934" y="2285992"/>
            <a:ext cx="2999539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err="1"/>
              <a:t>Glasnosť</a:t>
            </a:r>
            <a:r>
              <a:rPr lang="sk-SK" dirty="0"/>
              <a:t> = informovanosť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1643042" y="0"/>
            <a:ext cx="46602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Zväz sovietskych socialistických republík </a:t>
            </a:r>
          </a:p>
        </p:txBody>
      </p:sp>
      <p:sp>
        <p:nvSpPr>
          <p:cNvPr id="19" name="Šípka dolu 18"/>
          <p:cNvSpPr/>
          <p:nvPr/>
        </p:nvSpPr>
        <p:spPr>
          <a:xfrm>
            <a:off x="2000232" y="2071678"/>
            <a:ext cx="1214446" cy="107157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BlokTextu 19"/>
          <p:cNvSpPr txBox="1"/>
          <p:nvPr/>
        </p:nvSpPr>
        <p:spPr>
          <a:xfrm>
            <a:off x="1428728" y="1000108"/>
            <a:ext cx="132440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Riadil ZSSR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7728228" y="1214422"/>
            <a:ext cx="141577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1922 - 1991</a:t>
            </a:r>
          </a:p>
        </p:txBody>
      </p:sp>
      <p:sp>
        <p:nvSpPr>
          <p:cNvPr id="24" name="BlokTextu 23"/>
          <p:cNvSpPr txBox="1"/>
          <p:nvPr/>
        </p:nvSpPr>
        <p:spPr>
          <a:xfrm>
            <a:off x="4214810" y="4357694"/>
            <a:ext cx="3882794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</a:t>
            </a:r>
            <a:r>
              <a:rPr lang="sk-SK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Gorbačov</a:t>
            </a:r>
            <a:r>
              <a:rPr lang="sk-SK" dirty="0"/>
              <a:t>: </a:t>
            </a:r>
            <a:r>
              <a:rPr lang="sk-SK" b="1" i="1" dirty="0"/>
              <a:t>„ZSSR už nebude</a:t>
            </a:r>
          </a:p>
          <a:p>
            <a:pPr algn="ctr"/>
            <a:r>
              <a:rPr lang="sk-SK" b="1" i="1" dirty="0"/>
              <a:t>zasahovať do vnútorného vývoja</a:t>
            </a:r>
          </a:p>
          <a:p>
            <a:pPr algn="ctr"/>
            <a:r>
              <a:rPr lang="sk-SK" b="1" i="1" dirty="0"/>
              <a:t>krajín VÝCHODNÉHO BLOKU“</a:t>
            </a:r>
          </a:p>
          <a:p>
            <a:endParaRPr lang="sk-SK" dirty="0"/>
          </a:p>
        </p:txBody>
      </p:sp>
      <p:cxnSp>
        <p:nvCxnSpPr>
          <p:cNvPr id="26" name="Rovná spojovacia šípka 25"/>
          <p:cNvCxnSpPr>
            <a:endCxn id="6" idx="1"/>
          </p:cNvCxnSpPr>
          <p:nvPr/>
        </p:nvCxnSpPr>
        <p:spPr>
          <a:xfrm rot="16200000" flipH="1">
            <a:off x="1410616" y="4875871"/>
            <a:ext cx="1614390" cy="1149539"/>
          </a:xfrm>
          <a:prstGeom prst="straightConnector1">
            <a:avLst/>
          </a:prstGeom>
          <a:ln>
            <a:solidFill>
              <a:srgbClr val="FFC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BlokTextu 26"/>
          <p:cNvSpPr txBox="1"/>
          <p:nvPr/>
        </p:nvSpPr>
        <p:spPr>
          <a:xfrm>
            <a:off x="5643570" y="357166"/>
            <a:ext cx="665567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ZSSR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7072330" y="3429000"/>
            <a:ext cx="1226618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Odporca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sk-SK" dirty="0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sk-SK" dirty="0" err="1">
                <a:solidFill>
                  <a:schemeClr val="bg1"/>
                </a:solidFill>
              </a:rPr>
              <a:t>žimu</a:t>
            </a:r>
            <a:r>
              <a:rPr lang="sk-SK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28" name="Rovná spojovacia šípka 27"/>
          <p:cNvCxnSpPr>
            <a:endCxn id="22" idx="1"/>
          </p:cNvCxnSpPr>
          <p:nvPr/>
        </p:nvCxnSpPr>
        <p:spPr>
          <a:xfrm>
            <a:off x="6500826" y="3714752"/>
            <a:ext cx="571504" cy="37414"/>
          </a:xfrm>
          <a:prstGeom prst="straightConnector1">
            <a:avLst/>
          </a:prstGeom>
          <a:ln w="28575">
            <a:solidFill>
              <a:srgbClr val="FFC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Bratislava – 16. november 1989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Všetko to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začalo už </a:t>
            </a:r>
            <a:r>
              <a:rPr lang="sk-SK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16. novembra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Bratislave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kde sa pri príležitosti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MEDZINÁRODNÉHO DŇA ŠTUDENTOV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konala pokojná demonštrácia ...</a:t>
            </a:r>
            <a:r>
              <a:rPr lang="en-US" sz="2600" dirty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sk-SK" sz="26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za slobodu, demokraciu</a:t>
            </a:r>
            <a:r>
              <a:rPr lang="sk-SK" sz="2600" dirty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zmeny v školstve</a:t>
            </a:r>
            <a:r>
              <a:rPr lang="sk-SK" sz="2600" dirty="0">
                <a:latin typeface="Arial" pitchFamily="34" charset="0"/>
                <a:cs typeface="Arial" pitchFamily="34" charset="0"/>
                <a:sym typeface="Wingdings" pitchFamily="2" charset="2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16 n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4786322"/>
            <a:ext cx="3500430" cy="2071678"/>
          </a:xfrm>
          <a:prstGeom prst="rect">
            <a:avLst/>
          </a:prstGeom>
        </p:spPr>
      </p:pic>
      <p:grpSp>
        <p:nvGrpSpPr>
          <p:cNvPr id="16" name="Skupina 15"/>
          <p:cNvGrpSpPr/>
          <p:nvPr/>
        </p:nvGrpSpPr>
        <p:grpSpPr>
          <a:xfrm>
            <a:off x="1285852" y="5354413"/>
            <a:ext cx="4339650" cy="1503587"/>
            <a:chOff x="857224" y="5072074"/>
            <a:chExt cx="4339650" cy="1503587"/>
          </a:xfrm>
        </p:grpSpPr>
        <p:sp>
          <p:nvSpPr>
            <p:cNvPr id="6" name="BlokTextu 5"/>
            <p:cNvSpPr txBox="1"/>
            <p:nvPr/>
          </p:nvSpPr>
          <p:spPr>
            <a:xfrm>
              <a:off x="1643042" y="5072074"/>
              <a:ext cx="294183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k-SK" b="1" dirty="0"/>
                <a:t>Zvíťazila túžba po zmene</a:t>
              </a:r>
            </a:p>
          </p:txBody>
        </p:sp>
        <p:sp>
          <p:nvSpPr>
            <p:cNvPr id="7" name="Šípka dolu 6"/>
            <p:cNvSpPr/>
            <p:nvPr/>
          </p:nvSpPr>
          <p:spPr>
            <a:xfrm>
              <a:off x="2857488" y="5429264"/>
              <a:ext cx="714380" cy="500066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BlokTextu 7"/>
            <p:cNvSpPr txBox="1"/>
            <p:nvPr/>
          </p:nvSpPr>
          <p:spPr>
            <a:xfrm>
              <a:off x="857224" y="5929330"/>
              <a:ext cx="433965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sk-SK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Hrozilo im vyšetrovanie, vyhodenie zo</a:t>
              </a:r>
            </a:p>
            <a:p>
              <a:pPr algn="ctr"/>
              <a:r>
                <a:rPr lang="sk-SK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škôl, ale aj väzenie ...</a:t>
              </a: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6072198" y="0"/>
            <a:ext cx="2906041" cy="2655324"/>
            <a:chOff x="6072198" y="0"/>
            <a:chExt cx="2906041" cy="2655324"/>
          </a:xfrm>
        </p:grpSpPr>
        <p:sp>
          <p:nvSpPr>
            <p:cNvPr id="9" name="BlokTextu 8"/>
            <p:cNvSpPr txBox="1"/>
            <p:nvPr/>
          </p:nvSpPr>
          <p:spPr>
            <a:xfrm>
              <a:off x="6072198" y="0"/>
              <a:ext cx="2350323" cy="3693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sk-SK" dirty="0"/>
                <a:t>Študenti skandovali</a:t>
              </a:r>
            </a:p>
          </p:txBody>
        </p:sp>
        <p:sp>
          <p:nvSpPr>
            <p:cNvPr id="10" name="Šípka dolu 9"/>
            <p:cNvSpPr/>
            <p:nvPr/>
          </p:nvSpPr>
          <p:spPr>
            <a:xfrm>
              <a:off x="7143768" y="428604"/>
              <a:ext cx="428628" cy="285752"/>
            </a:xfrm>
            <a:prstGeom prst="down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6349798" y="785794"/>
              <a:ext cx="2051605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sk-SK" dirty="0"/>
                <a:t>„slobodu slova“</a:t>
              </a:r>
            </a:p>
          </p:txBody>
        </p:sp>
        <p:sp>
          <p:nvSpPr>
            <p:cNvPr id="12" name="BlokTextu 11"/>
            <p:cNvSpPr txBox="1"/>
            <p:nvPr/>
          </p:nvSpPr>
          <p:spPr>
            <a:xfrm>
              <a:off x="6357950" y="1285860"/>
              <a:ext cx="2620289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sk-SK" dirty="0"/>
                <a:t>„nechceme reaktor“</a:t>
              </a:r>
            </a:p>
          </p:txBody>
        </p:sp>
        <p:sp>
          <p:nvSpPr>
            <p:cNvPr id="13" name="BlokTextu 12"/>
            <p:cNvSpPr txBox="1"/>
            <p:nvPr/>
          </p:nvSpPr>
          <p:spPr>
            <a:xfrm>
              <a:off x="6357950" y="1785926"/>
              <a:ext cx="1841474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sk-SK" dirty="0"/>
                <a:t>„demokraciu“</a:t>
              </a:r>
            </a:p>
          </p:txBody>
        </p:sp>
        <p:sp>
          <p:nvSpPr>
            <p:cNvPr id="14" name="BlokTextu 13"/>
            <p:cNvSpPr txBox="1"/>
            <p:nvPr/>
          </p:nvSpPr>
          <p:spPr>
            <a:xfrm>
              <a:off x="6357950" y="2285992"/>
              <a:ext cx="2089033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k-SK" dirty="0"/>
                <a:t>„školské reformy“</a:t>
              </a:r>
            </a:p>
          </p:txBody>
        </p:sp>
      </p:grpSp>
      <p:sp>
        <p:nvSpPr>
          <p:cNvPr id="17" name="BlokTextu 16"/>
          <p:cNvSpPr txBox="1"/>
          <p:nvPr/>
        </p:nvSpPr>
        <p:spPr>
          <a:xfrm>
            <a:off x="285720" y="2143116"/>
            <a:ext cx="6027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3"/>
              </a:rPr>
              <a:t>https://www.youtube.com/watch?v=XdpwOzLbhYg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1214414" y="1571612"/>
            <a:ext cx="3964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/>
              <a:t>Link</a:t>
            </a:r>
            <a:r>
              <a:rPr lang="sk-SK" dirty="0"/>
              <a:t> na novembrovú manifestáciu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/>
              <a:t>17. November – Praha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17. novembra 1989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pri príležitosti MEDZINÁRODNÉHO DŇA ŠTUDENTSTVA sa </a:t>
            </a:r>
            <a:r>
              <a:rPr lang="sk-SK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aj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Prahe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začali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masové demonštrácie študentov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proti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totalitnému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komunistickému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režimu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...=&gt;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polícia /</a:t>
            </a:r>
            <a:r>
              <a:rPr lang="sk-SK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Verejná bezpečnosť = VB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brutálne zasiahla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=&gt; asi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160 ľudí bolo zranených</a:t>
            </a:r>
          </a:p>
        </p:txBody>
      </p:sp>
      <p:pic>
        <p:nvPicPr>
          <p:cNvPr id="4" name="Obrázok 3" descr="praha 17 n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5143512"/>
            <a:ext cx="3214678" cy="1714488"/>
          </a:xfrm>
          <a:prstGeom prst="rect">
            <a:avLst/>
          </a:prstGeom>
        </p:spPr>
      </p:pic>
      <p:pic>
        <p:nvPicPr>
          <p:cNvPr id="5" name="Obrázok 4" descr="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5143512"/>
            <a:ext cx="2857500" cy="171448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5605852" y="0"/>
            <a:ext cx="3538148" cy="1477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Heslá demonštrujúceho davu</a:t>
            </a:r>
            <a:r>
              <a:rPr lang="sk-SK" dirty="0"/>
              <a:t>:</a:t>
            </a:r>
          </a:p>
          <a:p>
            <a:pPr>
              <a:buFontTx/>
              <a:buChar char="-"/>
            </a:pPr>
            <a:r>
              <a:rPr lang="sk-SK" dirty="0"/>
              <a:t>„nechceme násilí“</a:t>
            </a:r>
          </a:p>
          <a:p>
            <a:pPr>
              <a:buFontTx/>
              <a:buChar char="-"/>
            </a:pPr>
            <a:r>
              <a:rPr lang="sk-SK" dirty="0"/>
              <a:t>„máme holí </a:t>
            </a:r>
            <a:r>
              <a:rPr lang="sk-SK" dirty="0" err="1"/>
              <a:t>ruce</a:t>
            </a:r>
            <a:r>
              <a:rPr lang="sk-SK" dirty="0"/>
              <a:t>“</a:t>
            </a:r>
          </a:p>
          <a:p>
            <a:pPr>
              <a:buFontTx/>
              <a:buChar char="-"/>
            </a:pPr>
            <a:r>
              <a:rPr lang="sk-SK" dirty="0"/>
              <a:t>„nechte nás </a:t>
            </a:r>
            <a:r>
              <a:rPr lang="sk-SK" dirty="0" err="1"/>
              <a:t>projít</a:t>
            </a:r>
            <a:r>
              <a:rPr lang="sk-SK" dirty="0"/>
              <a:t>“ </a:t>
            </a:r>
          </a:p>
          <a:p>
            <a:pPr>
              <a:buFontTx/>
              <a:buChar char="-"/>
            </a:pPr>
            <a:r>
              <a:rPr lang="sk-SK" dirty="0"/>
              <a:t>....a mnohé iné...</a:t>
            </a:r>
          </a:p>
        </p:txBody>
      </p:sp>
      <p:cxnSp>
        <p:nvCxnSpPr>
          <p:cNvPr id="8" name="Rovná spojovacia šípka 7"/>
          <p:cNvCxnSpPr>
            <a:stCxn id="4" idx="0"/>
          </p:cNvCxnSpPr>
          <p:nvPr/>
        </p:nvCxnSpPr>
        <p:spPr>
          <a:xfrm rot="16200000" flipV="1">
            <a:off x="5697141" y="3303991"/>
            <a:ext cx="3571900" cy="107141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1500166" y="6488668"/>
            <a:ext cx="146546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Príslušník VB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642910" y="928670"/>
            <a:ext cx="3962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err="1"/>
              <a:t>Link</a:t>
            </a:r>
            <a:r>
              <a:rPr lang="sk-SK" dirty="0"/>
              <a:t> na video z brutálneho zásahu</a:t>
            </a:r>
          </a:p>
          <a:p>
            <a:pPr algn="ctr"/>
            <a:r>
              <a:rPr lang="sk-SK" dirty="0"/>
              <a:t>príslušníkov VB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85720" y="1643050"/>
            <a:ext cx="572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4"/>
              </a:rPr>
              <a:t>https://www.youtube.com/watch?v=bfjziWJ4C1c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Dotyky so slobodou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643050"/>
            <a:ext cx="6400800" cy="3829581"/>
          </a:xfrm>
        </p:spPr>
        <p:txBody>
          <a:bodyPr>
            <a:normAutofit lnSpcReduction="10000"/>
          </a:bodyPr>
          <a:lstStyle/>
          <a:p>
            <a:r>
              <a:rPr lang="sk-SK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 bezohľadnom zásahu bezpečnostných orgánov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sa </a:t>
            </a:r>
            <a:r>
              <a:rPr lang="sk-SK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námestia v ČSSR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zaplnili demonštrujúcimi ľuďmi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, ktorí: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1./ </a:t>
            </a:r>
            <a:r>
              <a:rPr lang="sk-SK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odsúdili zákrok Verenej bezpečnosti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2./ žiadali </a:t>
            </a:r>
            <a:r>
              <a:rPr lang="sk-SK" sz="2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zavedenie základných ľudských práv a slobôd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3./ požadovali </a:t>
            </a:r>
            <a:r>
              <a:rPr lang="sk-SK" sz="2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zrušenie vedúcej úlohy Komunistickej strany v spoločnosti</a:t>
            </a:r>
          </a:p>
        </p:txBody>
      </p:sp>
      <p:pic>
        <p:nvPicPr>
          <p:cNvPr id="4" name="Obrázok 3" descr="ksc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5214950"/>
            <a:ext cx="1905000" cy="1643050"/>
          </a:xfrm>
          <a:prstGeom prst="rect">
            <a:avLst/>
          </a:prstGeom>
        </p:spPr>
      </p:pic>
      <p:pic>
        <p:nvPicPr>
          <p:cNvPr id="5" name="Obrázok 4" descr="revoluc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1"/>
            <a:ext cx="3071802" cy="2000240"/>
          </a:xfrm>
          <a:prstGeom prst="rect">
            <a:avLst/>
          </a:prstGeom>
        </p:spPr>
      </p:pic>
      <p:pic>
        <p:nvPicPr>
          <p:cNvPr id="6" name="Obrázok 5" descr="kniz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24725" y="2357430"/>
            <a:ext cx="1819275" cy="2505075"/>
          </a:xfrm>
          <a:prstGeom prst="rect">
            <a:avLst/>
          </a:prstGeom>
        </p:spPr>
      </p:pic>
      <p:pic>
        <p:nvPicPr>
          <p:cNvPr id="7" name="Obrázok 6" descr="ney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357826"/>
            <a:ext cx="2857500" cy="1500174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2857488" y="5357826"/>
            <a:ext cx="430278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/>
              <a:t>Jedna z osobností „</a:t>
            </a:r>
            <a:r>
              <a:rPr lang="sk-SK"/>
              <a:t>nežnej revolúcie“</a:t>
            </a:r>
            <a:endParaRPr lang="sk-SK" dirty="0"/>
          </a:p>
          <a:p>
            <a:pPr algn="ctr"/>
            <a:r>
              <a:rPr lang="sk-SK" dirty="0"/>
              <a:t>herec </a:t>
            </a:r>
            <a:r>
              <a:rPr lang="sk-SK" b="1" dirty="0"/>
              <a:t>Milan </a:t>
            </a:r>
            <a:r>
              <a:rPr lang="sk-SK" b="1" dirty="0" err="1"/>
              <a:t>Kňažko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2857488" y="6488668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i="1" dirty="0">
                <a:solidFill>
                  <a:schemeClr val="bg1"/>
                </a:solidFill>
              </a:rPr>
              <a:t>„utvorte koridor“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Generálny štrajk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714488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Významným medzníkom v nežnej revolúcii bol zhruba dvojhodinový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generálny štrajk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  <a:r>
              <a:rPr lang="sk-SK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prebehol 27. novembra 1989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  =&gt; </a:t>
            </a:r>
          </a:p>
        </p:txBody>
      </p:sp>
      <p:pic>
        <p:nvPicPr>
          <p:cNvPr id="4" name="Obrázok 3" descr="pravd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0" y="5257800"/>
            <a:ext cx="2857500" cy="16002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928662" y="4857760"/>
            <a:ext cx="40591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Štrajk takmer všetkých zložiek štátu</a:t>
            </a:r>
          </a:p>
          <a:p>
            <a:r>
              <a:rPr lang="sk-SK" dirty="0"/>
              <a:t>zvyčajne máva politické motívy...</a:t>
            </a:r>
          </a:p>
          <a:p>
            <a:r>
              <a:rPr lang="sk-SK" dirty="0"/>
              <a:t>význame môže ohroziť fungovanie</a:t>
            </a:r>
          </a:p>
          <a:p>
            <a:r>
              <a:rPr lang="sk-SK" dirty="0"/>
              <a:t>štátu</a:t>
            </a:r>
          </a:p>
        </p:txBody>
      </p:sp>
      <p:pic>
        <p:nvPicPr>
          <p:cNvPr id="7" name="Obrázok 6" descr="cssr vlaj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8500" y="0"/>
            <a:ext cx="2095500" cy="1400175"/>
          </a:xfrm>
          <a:prstGeom prst="rect">
            <a:avLst/>
          </a:prstGeom>
        </p:spPr>
      </p:pic>
      <p:cxnSp>
        <p:nvCxnSpPr>
          <p:cNvPr id="9" name="Rovná spojovacia šípka 8"/>
          <p:cNvCxnSpPr/>
          <p:nvPr/>
        </p:nvCxnSpPr>
        <p:spPr>
          <a:xfrm rot="16200000" flipH="1">
            <a:off x="2928926" y="3929066"/>
            <a:ext cx="928694" cy="642942"/>
          </a:xfrm>
          <a:prstGeom prst="straightConnector1">
            <a:avLst/>
          </a:prstGeom>
          <a:ln>
            <a:solidFill>
              <a:srgbClr val="FFC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ok 9" descr="revoluc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14480" y="1000108"/>
            <a:ext cx="3000368" cy="1672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Vzniká opozícia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714488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Vznikajú nové politické organizácie =&gt; postupne sa tvorí politická opozícia: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1./ Na Slovensku –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Verejnosť proti násiliu = VPN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2./ V Čechách – </a:t>
            </a:r>
            <a:r>
              <a:rPr lang="sk-SK" sz="2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Občianske fórum</a:t>
            </a:r>
          </a:p>
        </p:txBody>
      </p:sp>
      <p:pic>
        <p:nvPicPr>
          <p:cNvPr id="4" name="Obrázok 3" descr="o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484" y="5405434"/>
            <a:ext cx="2143516" cy="1452566"/>
          </a:xfrm>
          <a:prstGeom prst="rect">
            <a:avLst/>
          </a:prstGeom>
        </p:spPr>
      </p:pic>
      <p:pic>
        <p:nvPicPr>
          <p:cNvPr id="5" name="Obrázok 4" descr="vp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6302" y="0"/>
            <a:ext cx="1407698" cy="1981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/>
              <a:t>Koniec jednej utópie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78592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Komunisti sa už neodvážili zasiahnuť proti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manifestujúcim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občanom násilím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30. novembra 1989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 komunistická strana vzdala vedúcej úlohy v štáte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...G. Husák prezident ČSSR odstúpil a nahradil ho disident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V. </a:t>
            </a:r>
            <a:r>
              <a:rPr lang="sk-SK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Havel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ok 4" descr="hus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200024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5500694" y="0"/>
            <a:ext cx="170591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Gustáv Husák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714744" y="1071546"/>
            <a:ext cx="265970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/>
              <a:t>Posledný komunistický</a:t>
            </a:r>
          </a:p>
          <a:p>
            <a:pPr algn="ctr"/>
            <a:r>
              <a:rPr lang="sk-SK" dirty="0"/>
              <a:t>prezident </a:t>
            </a:r>
          </a:p>
        </p:txBody>
      </p:sp>
      <p:cxnSp>
        <p:nvCxnSpPr>
          <p:cNvPr id="11" name="Rovná spojovacia šípka 10"/>
          <p:cNvCxnSpPr>
            <a:endCxn id="9" idx="0"/>
          </p:cNvCxnSpPr>
          <p:nvPr/>
        </p:nvCxnSpPr>
        <p:spPr>
          <a:xfrm rot="10800000" flipV="1">
            <a:off x="5044596" y="428604"/>
            <a:ext cx="1241917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ok 11" descr="hav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00636"/>
            <a:ext cx="1785918" cy="1857364"/>
          </a:xfrm>
          <a:prstGeom prst="rect">
            <a:avLst/>
          </a:prstGeom>
        </p:spPr>
      </p:pic>
      <p:sp>
        <p:nvSpPr>
          <p:cNvPr id="13" name="BlokTextu 12"/>
          <p:cNvSpPr txBox="1"/>
          <p:nvPr/>
        </p:nvSpPr>
        <p:spPr>
          <a:xfrm>
            <a:off x="1785918" y="6488668"/>
            <a:ext cx="168828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Václav </a:t>
            </a:r>
            <a:r>
              <a:rPr lang="sk-SK" dirty="0" err="1"/>
              <a:t>Havel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1714480" y="5000636"/>
            <a:ext cx="338906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/>
              <a:t>Prvý demokratický prezident</a:t>
            </a:r>
          </a:p>
          <a:p>
            <a:pPr algn="ctr"/>
            <a:r>
              <a:rPr lang="sk-SK" dirty="0"/>
              <a:t>od roku 1948</a:t>
            </a:r>
          </a:p>
        </p:txBody>
      </p:sp>
      <p:pic>
        <p:nvPicPr>
          <p:cNvPr id="17" name="Obrázok 16" descr="dubce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495" y="5072074"/>
            <a:ext cx="1714505" cy="1785926"/>
          </a:xfrm>
          <a:prstGeom prst="rect">
            <a:avLst/>
          </a:prstGeom>
        </p:spPr>
      </p:pic>
      <p:sp>
        <p:nvSpPr>
          <p:cNvPr id="18" name="BlokTextu 17"/>
          <p:cNvSpPr txBox="1"/>
          <p:nvPr/>
        </p:nvSpPr>
        <p:spPr>
          <a:xfrm>
            <a:off x="5143504" y="6488668"/>
            <a:ext cx="22894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Alexander Dubček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6041869" y="4143380"/>
            <a:ext cx="310213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/>
              <a:t>Zvolený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čela </a:t>
            </a:r>
          </a:p>
          <a:p>
            <a:pPr algn="ctr"/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parlamentu</a:t>
            </a:r>
            <a:r>
              <a:rPr lang="sk-SK" dirty="0"/>
              <a:t>...bývalý </a:t>
            </a:r>
          </a:p>
          <a:p>
            <a:pPr algn="ctr"/>
            <a:r>
              <a:rPr lang="sk-SK" dirty="0"/>
              <a:t>predstaviteľ „Pražskej jari“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 17 stor</Template>
  <TotalTime>1528</TotalTime>
  <Words>736</Words>
  <Application>Microsoft Office PowerPoint</Application>
  <PresentationFormat>Prezentácia na obrazovke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Výsek</vt:lpstr>
      <vt:lpstr>17. November 1989 </vt:lpstr>
      <vt:lpstr>Rok 1989- 17. november</vt:lpstr>
      <vt:lpstr>Ako sa to celé začalo</vt:lpstr>
      <vt:lpstr>Bratislava – 16. november 1989</vt:lpstr>
      <vt:lpstr>17. November – Praha </vt:lpstr>
      <vt:lpstr>Dotyky so slobodou</vt:lpstr>
      <vt:lpstr>Generálny štrajk</vt:lpstr>
      <vt:lpstr>Vzniká opozícia</vt:lpstr>
      <vt:lpstr>Koniec jednej utópie</vt:lpstr>
      <vt:lpstr>Prečo nežná revolúcia?</vt:lpstr>
      <vt:lpstr>Kto stál za novembrovými udalosťami?</vt:lpstr>
      <vt:lpstr>Pár viet na záver</vt:lpstr>
      <vt:lpstr>Použitá literatúra a internetové odkazy </vt:lpstr>
      <vt:lpstr>Ďakujem za pozornosť zdroj: www.zborovna.sk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 November 1989</dc:title>
  <dc:creator>Mikle</dc:creator>
  <cp:lastModifiedBy>Uzivatel</cp:lastModifiedBy>
  <cp:revision>198</cp:revision>
  <dcterms:created xsi:type="dcterms:W3CDTF">2018-10-23T19:07:15Z</dcterms:created>
  <dcterms:modified xsi:type="dcterms:W3CDTF">2020-06-11T09:06:33Z</dcterms:modified>
</cp:coreProperties>
</file>