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7" r:id="rId2"/>
    <p:sldId id="257" r:id="rId3"/>
    <p:sldId id="258" r:id="rId4"/>
    <p:sldId id="259" r:id="rId5"/>
    <p:sldId id="260" r:id="rId6"/>
    <p:sldId id="263" r:id="rId7"/>
    <p:sldId id="262" r:id="rId8"/>
    <p:sldId id="261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-96" y="-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Kliknutím 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2.jpeg"/><Relationship Id="rId3" Type="http://schemas.openxmlformats.org/officeDocument/2006/relationships/image" Target="../media/image19.jpeg"/><Relationship Id="rId7" Type="http://schemas.openxmlformats.org/officeDocument/2006/relationships/image" Target="../media/image27.jpeg"/><Relationship Id="rId12" Type="http://schemas.openxmlformats.org/officeDocument/2006/relationships/image" Target="../media/image30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image" Target="../media/image29.jpeg"/><Relationship Id="rId5" Type="http://schemas.openxmlformats.org/officeDocument/2006/relationships/image" Target="../media/image26.jpeg"/><Relationship Id="rId10" Type="http://schemas.openxmlformats.org/officeDocument/2006/relationships/image" Target="../media/image28.jpeg"/><Relationship Id="rId4" Type="http://schemas.openxmlformats.org/officeDocument/2006/relationships/image" Target="../media/image25.jpeg"/><Relationship Id="rId9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skole.detiamy.sk/" TargetMode="External"/><Relationship Id="rId2" Type="http://schemas.openxmlformats.org/officeDocument/2006/relationships/hyperlink" Target="http://www.vikiiedu.sk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hyperlink" Target="http://www.google.sk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847091" y="2302564"/>
            <a:ext cx="8915399" cy="2262781"/>
          </a:xfrm>
        </p:spPr>
        <p:txBody>
          <a:bodyPr>
            <a:normAutofit fontScale="90000"/>
          </a:bodyPr>
          <a:lstStyle/>
          <a:p>
            <a:pPr algn="ctr"/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Pátrame po stopách prírodných spoločenstiev</a:t>
            </a: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Potravový reťazec</a:t>
            </a:r>
            <a:b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ročník</a:t>
            </a:r>
            <a:endParaRPr lang="sk-SK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229601" y="5864059"/>
            <a:ext cx="3381029" cy="510238"/>
          </a:xfrm>
        </p:spPr>
        <p:txBody>
          <a:bodyPr/>
          <a:lstStyle/>
          <a:p>
            <a:pPr algn="r"/>
            <a:r>
              <a:rPr lang="sk-SK" dirty="0" smtClean="0"/>
              <a:t>Mgr. Katarína </a:t>
            </a:r>
            <a:r>
              <a:rPr lang="sk-SK" dirty="0" err="1" smtClean="0"/>
              <a:t>Mihalčinová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33267" y="624110"/>
            <a:ext cx="5285821" cy="918087"/>
          </a:xfrm>
        </p:spPr>
        <p:txBody>
          <a:bodyPr/>
          <a:lstStyle/>
          <a:p>
            <a:r>
              <a:rPr lang="sk-SK" b="1" dirty="0" smtClean="0"/>
              <a:t>Vytvor potravovú sieť</a:t>
            </a:r>
            <a:endParaRPr lang="sk-SK" b="1" dirty="0"/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5956" y="1542197"/>
            <a:ext cx="1667645" cy="10005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7734" y="3214267"/>
            <a:ext cx="1752272" cy="11590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1329" y="5044805"/>
            <a:ext cx="1704483" cy="11342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09410" y="1682643"/>
            <a:ext cx="1741754" cy="11590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8858" y="3590416"/>
            <a:ext cx="1725989" cy="11590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40937" y="2057869"/>
            <a:ext cx="1796457" cy="11954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Obrázok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03134" y="5143245"/>
            <a:ext cx="1596645" cy="10358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Obrázok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75288" y="4432676"/>
            <a:ext cx="1846071" cy="12284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Obrázok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15183" y="4181204"/>
            <a:ext cx="1386081" cy="20791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Obrázok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63331" y="2344125"/>
            <a:ext cx="1773721" cy="11833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Obrázok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19979" y="483272"/>
            <a:ext cx="1924124" cy="11191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Obrázok 1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72351" y="682333"/>
            <a:ext cx="1782081" cy="13417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7" name="Rovná spojovacia šípka 16"/>
          <p:cNvCxnSpPr>
            <a:stCxn id="4" idx="3"/>
          </p:cNvCxnSpPr>
          <p:nvPr/>
        </p:nvCxnSpPr>
        <p:spPr>
          <a:xfrm>
            <a:off x="2653601" y="2042491"/>
            <a:ext cx="587384" cy="45880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Rovná spojovacia šípka 21"/>
          <p:cNvCxnSpPr/>
          <p:nvPr/>
        </p:nvCxnSpPr>
        <p:spPr>
          <a:xfrm flipV="1">
            <a:off x="2783443" y="2958824"/>
            <a:ext cx="702328" cy="42072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Rovná spojovacia šípka 25"/>
          <p:cNvCxnSpPr/>
          <p:nvPr/>
        </p:nvCxnSpPr>
        <p:spPr>
          <a:xfrm>
            <a:off x="2774844" y="5611933"/>
            <a:ext cx="1728917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Rovná spojovacia šípka 28"/>
          <p:cNvCxnSpPr/>
          <p:nvPr/>
        </p:nvCxnSpPr>
        <p:spPr>
          <a:xfrm>
            <a:off x="5187337" y="2325900"/>
            <a:ext cx="517427" cy="34906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Rovná spojovacia šípka 30"/>
          <p:cNvCxnSpPr/>
          <p:nvPr/>
        </p:nvCxnSpPr>
        <p:spPr>
          <a:xfrm flipV="1">
            <a:off x="5606216" y="3404656"/>
            <a:ext cx="769905" cy="96866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4" name="Rovná spojovacia šípka 33"/>
          <p:cNvCxnSpPr/>
          <p:nvPr/>
        </p:nvCxnSpPr>
        <p:spPr>
          <a:xfrm>
            <a:off x="6851176" y="3418436"/>
            <a:ext cx="827188" cy="95488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6" name="Rovná spojovacia šípka 35"/>
          <p:cNvCxnSpPr/>
          <p:nvPr/>
        </p:nvCxnSpPr>
        <p:spPr>
          <a:xfrm flipV="1">
            <a:off x="6299152" y="5143245"/>
            <a:ext cx="1179821" cy="51790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3" name="Rovná spojovacia šípka 42"/>
          <p:cNvCxnSpPr/>
          <p:nvPr/>
        </p:nvCxnSpPr>
        <p:spPr>
          <a:xfrm>
            <a:off x="3776676" y="4226434"/>
            <a:ext cx="11626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Rovná spojovacia šípka 44"/>
          <p:cNvCxnSpPr/>
          <p:nvPr/>
        </p:nvCxnSpPr>
        <p:spPr>
          <a:xfrm>
            <a:off x="2774844" y="4060459"/>
            <a:ext cx="864458" cy="29908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0" name="Rovná spojovacia šípka 49"/>
          <p:cNvCxnSpPr/>
          <p:nvPr/>
        </p:nvCxnSpPr>
        <p:spPr>
          <a:xfrm flipV="1">
            <a:off x="6297623" y="5991367"/>
            <a:ext cx="4020084" cy="5459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2" name="Rovná spojovacia šípka 51"/>
          <p:cNvCxnSpPr/>
          <p:nvPr/>
        </p:nvCxnSpPr>
        <p:spPr>
          <a:xfrm flipV="1">
            <a:off x="8780646" y="3671248"/>
            <a:ext cx="199581" cy="68829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4" name="Rovná spojovacia šípka 53"/>
          <p:cNvCxnSpPr/>
          <p:nvPr/>
        </p:nvCxnSpPr>
        <p:spPr>
          <a:xfrm>
            <a:off x="9020866" y="937411"/>
            <a:ext cx="942000" cy="10542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7" name="Rovná spojovacia šípka 56"/>
          <p:cNvCxnSpPr/>
          <p:nvPr/>
        </p:nvCxnSpPr>
        <p:spPr>
          <a:xfrm flipH="1">
            <a:off x="9873225" y="2118090"/>
            <a:ext cx="1234999" cy="92189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66478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96240" y="2324471"/>
            <a:ext cx="5786649" cy="941695"/>
          </a:xfrm>
        </p:spPr>
        <p:txBody>
          <a:bodyPr/>
          <a:lstStyle/>
          <a:p>
            <a:r>
              <a:rPr lang="sk-SK" b="1" dirty="0" smtClean="0"/>
              <a:t>Ďakujem za pozornosť!</a:t>
            </a:r>
            <a:endParaRPr lang="sk-SK" b="1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1187355" y="4653887"/>
            <a:ext cx="5418161" cy="16940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1400" b="1" dirty="0" smtClean="0"/>
              <a:t>Použité zdroje</a:t>
            </a:r>
            <a:r>
              <a:rPr lang="sk-SK" sz="1400" dirty="0" smtClean="0"/>
              <a:t>:</a:t>
            </a:r>
          </a:p>
          <a:p>
            <a:pPr marL="0" indent="0">
              <a:buNone/>
            </a:pPr>
            <a:r>
              <a:rPr lang="sk-SK" sz="1400" dirty="0" smtClean="0">
                <a:hlinkClick r:id="rId2"/>
              </a:rPr>
              <a:t>www.vikiiedu.sk</a:t>
            </a:r>
            <a:endParaRPr lang="sk-SK" sz="1400" dirty="0" smtClean="0"/>
          </a:p>
          <a:p>
            <a:pPr marL="0" indent="0">
              <a:buNone/>
            </a:pPr>
            <a:r>
              <a:rPr lang="sk-SK" sz="1400" dirty="0" smtClean="0">
                <a:hlinkClick r:id="rId3"/>
              </a:rPr>
              <a:t>www.oskole.detiamy.sk</a:t>
            </a:r>
            <a:endParaRPr lang="sk-SK" sz="1400" dirty="0" smtClean="0"/>
          </a:p>
          <a:p>
            <a:pPr marL="0" indent="0">
              <a:buNone/>
            </a:pPr>
            <a:r>
              <a:rPr lang="sk-SK" sz="1400" dirty="0" smtClean="0">
                <a:hlinkClick r:id="rId4"/>
              </a:rPr>
              <a:t>www.google.sk</a:t>
            </a:r>
            <a:endParaRPr lang="sk-SK" sz="1400" dirty="0" smtClean="0"/>
          </a:p>
          <a:p>
            <a:pPr marL="0" indent="0">
              <a:buNone/>
            </a:pPr>
            <a:r>
              <a:rPr lang="sk-SK" sz="1400" dirty="0" err="1" smtClean="0"/>
              <a:t>Dobišová</a:t>
            </a:r>
            <a:r>
              <a:rPr lang="sk-SK" sz="1400" dirty="0" smtClean="0"/>
              <a:t>  </a:t>
            </a:r>
            <a:r>
              <a:rPr lang="sk-SK" sz="1400" dirty="0" err="1" smtClean="0"/>
              <a:t>Adame</a:t>
            </a:r>
            <a:r>
              <a:rPr lang="sk-SK" sz="1400" dirty="0" smtClean="0"/>
              <a:t>, Kováčiková: Prírodoveda pre štvrtákov</a:t>
            </a:r>
            <a:endParaRPr lang="sk-SK" sz="1400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89611" y="428165"/>
            <a:ext cx="2755643" cy="64298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745087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69493" y="624110"/>
            <a:ext cx="9935119" cy="795257"/>
          </a:xfrm>
        </p:spPr>
        <p:txBody>
          <a:bodyPr/>
          <a:lstStyle/>
          <a:p>
            <a:pPr algn="ctr"/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Potravový</a:t>
            </a:r>
            <a:r>
              <a:rPr lang="sk-SK" b="1" dirty="0" smtClean="0"/>
              <a:t> </a:t>
            </a: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reťazec</a:t>
            </a:r>
            <a:endParaRPr lang="sk-S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980661" y="1569493"/>
            <a:ext cx="10527664" cy="4195178"/>
          </a:xfrm>
        </p:spPr>
        <p:txBody>
          <a:bodyPr>
            <a:noAutofit/>
          </a:bodyPr>
          <a:lstStyle/>
          <a:p>
            <a:r>
              <a:rPr lang="sk-SK" sz="3600" b="1" dirty="0">
                <a:solidFill>
                  <a:srgbClr val="C00000"/>
                </a:solidFill>
              </a:rPr>
              <a:t>k</a:t>
            </a:r>
            <a:r>
              <a:rPr lang="sk-SK" sz="3600" b="1" dirty="0" smtClean="0">
                <a:solidFill>
                  <a:srgbClr val="C00000"/>
                </a:solidFill>
              </a:rPr>
              <a:t>olobeh</a:t>
            </a:r>
            <a:r>
              <a:rPr lang="sk-SK" sz="3600" dirty="0" smtClean="0"/>
              <a:t> potravy v prírode</a:t>
            </a:r>
          </a:p>
          <a:p>
            <a:r>
              <a:rPr lang="sk-SK" sz="3600" b="1" dirty="0">
                <a:solidFill>
                  <a:srgbClr val="C00000"/>
                </a:solidFill>
              </a:rPr>
              <a:t>r</a:t>
            </a:r>
            <a:r>
              <a:rPr lang="sk-SK" sz="3600" b="1" dirty="0" smtClean="0">
                <a:solidFill>
                  <a:srgbClr val="C00000"/>
                </a:solidFill>
              </a:rPr>
              <a:t>ad</a:t>
            </a:r>
            <a:r>
              <a:rPr lang="sk-SK" sz="3600" dirty="0" smtClean="0"/>
              <a:t> organizmov</a:t>
            </a:r>
          </a:p>
          <a:p>
            <a:r>
              <a:rPr lang="sk-SK" sz="3600" dirty="0"/>
              <a:t>k</a:t>
            </a:r>
            <a:r>
              <a:rPr lang="sk-SK" sz="3600" dirty="0" smtClean="0"/>
              <a:t>aždý organizmus sa živí </a:t>
            </a:r>
            <a:r>
              <a:rPr lang="sk-SK" sz="3600" b="1" dirty="0" smtClean="0">
                <a:solidFill>
                  <a:srgbClr val="C00000"/>
                </a:solidFill>
              </a:rPr>
              <a:t>predchádzajúcim</a:t>
            </a:r>
            <a:r>
              <a:rPr lang="sk-SK" sz="3600" dirty="0" smtClean="0"/>
              <a:t> organizmom v rade</a:t>
            </a:r>
          </a:p>
          <a:p>
            <a:r>
              <a:rPr lang="sk-SK" sz="3600" dirty="0"/>
              <a:t>v</a:t>
            </a:r>
            <a:r>
              <a:rPr lang="sk-SK" sz="3600" dirty="0" smtClean="0"/>
              <a:t>yjadruje potravovú </a:t>
            </a:r>
            <a:r>
              <a:rPr lang="sk-SK" sz="3600" b="1" dirty="0" smtClean="0">
                <a:solidFill>
                  <a:srgbClr val="C00000"/>
                </a:solidFill>
              </a:rPr>
              <a:t>závislosť</a:t>
            </a:r>
            <a:r>
              <a:rPr lang="sk-SK" sz="3600" dirty="0" smtClean="0"/>
              <a:t> členov daného spoločenstva</a:t>
            </a:r>
          </a:p>
        </p:txBody>
      </p:sp>
    </p:spTree>
    <p:extLst>
      <p:ext uri="{BB962C8B-B14F-4D97-AF65-F5344CB8AC3E}">
        <p14:creationId xmlns:p14="http://schemas.microsoft.com/office/powerpoint/2010/main" xmlns="" val="885381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3045" y="1775792"/>
            <a:ext cx="3188772" cy="23885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Obdĺžnik 5"/>
          <p:cNvSpPr/>
          <p:nvPr/>
        </p:nvSpPr>
        <p:spPr>
          <a:xfrm>
            <a:off x="749892" y="4306048"/>
            <a:ext cx="27040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800" b="1" dirty="0">
                <a:solidFill>
                  <a:srgbClr val="C00000"/>
                </a:solidFill>
              </a:rPr>
              <a:t>zelená rastlina</a:t>
            </a:r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92548" y="1736034"/>
            <a:ext cx="3236650" cy="24368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Obdĺžnik 7"/>
          <p:cNvSpPr/>
          <p:nvPr/>
        </p:nvSpPr>
        <p:spPr>
          <a:xfrm>
            <a:off x="4780563" y="4306048"/>
            <a:ext cx="27929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800" b="1" dirty="0">
                <a:solidFill>
                  <a:srgbClr val="C00000"/>
                </a:solidFill>
              </a:rPr>
              <a:t>bylinožravec</a:t>
            </a:r>
          </a:p>
        </p:txBody>
      </p:sp>
      <p:pic>
        <p:nvPicPr>
          <p:cNvPr id="9" name="Obrázo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47398" y="1166784"/>
            <a:ext cx="3295625" cy="30438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Obdĺžnik 9"/>
          <p:cNvSpPr/>
          <p:nvPr/>
        </p:nvSpPr>
        <p:spPr>
          <a:xfrm>
            <a:off x="9239534" y="4504787"/>
            <a:ext cx="25641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800" b="1" dirty="0">
                <a:solidFill>
                  <a:srgbClr val="C00000"/>
                </a:solidFill>
              </a:rPr>
              <a:t>mäsožravec</a:t>
            </a:r>
          </a:p>
        </p:txBody>
      </p:sp>
      <p:sp>
        <p:nvSpPr>
          <p:cNvPr id="11" name="BlokTextu 10"/>
          <p:cNvSpPr txBox="1"/>
          <p:nvPr/>
        </p:nvSpPr>
        <p:spPr>
          <a:xfrm>
            <a:off x="2060812" y="5841242"/>
            <a:ext cx="78611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>
                <a:solidFill>
                  <a:srgbClr val="C00000"/>
                </a:solidFill>
              </a:rPr>
              <a:t>ž</a:t>
            </a:r>
            <a:r>
              <a:rPr lang="sk-SK" sz="2800" b="1" dirty="0" smtClean="0">
                <a:solidFill>
                  <a:srgbClr val="C00000"/>
                </a:solidFill>
              </a:rPr>
              <a:t>iviny</a:t>
            </a:r>
            <a:r>
              <a:rPr lang="sk-SK" sz="2800" b="1" dirty="0" smtClean="0"/>
              <a:t> – odumreté časti rastlín, živočíchov</a:t>
            </a:r>
            <a:endParaRPr lang="sk-SK" sz="2800" b="1" dirty="0"/>
          </a:p>
        </p:txBody>
      </p:sp>
      <p:cxnSp>
        <p:nvCxnSpPr>
          <p:cNvPr id="13" name="Rovná spojovacia šípka 12"/>
          <p:cNvCxnSpPr/>
          <p:nvPr/>
        </p:nvCxnSpPr>
        <p:spPr>
          <a:xfrm>
            <a:off x="3651607" y="3179928"/>
            <a:ext cx="642097" cy="59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Rovná spojovacia šípka 17"/>
          <p:cNvCxnSpPr/>
          <p:nvPr/>
        </p:nvCxnSpPr>
        <p:spPr>
          <a:xfrm>
            <a:off x="7770719" y="3166676"/>
            <a:ext cx="54591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7" name="Rovná spojovacia šípka 36"/>
          <p:cNvCxnSpPr/>
          <p:nvPr/>
        </p:nvCxnSpPr>
        <p:spPr>
          <a:xfrm flipV="1">
            <a:off x="1924334" y="4874119"/>
            <a:ext cx="0" cy="110360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907694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78676" y="624110"/>
            <a:ext cx="9825936" cy="795257"/>
          </a:xfrm>
        </p:spPr>
        <p:txBody>
          <a:bodyPr/>
          <a:lstStyle/>
          <a:p>
            <a:pPr algn="ctr"/>
            <a:r>
              <a:rPr lang="sk-SK" b="1" dirty="0" smtClean="0"/>
              <a:t>Nepomýľ</a:t>
            </a:r>
            <a:r>
              <a:rPr lang="sk-SK" dirty="0" smtClean="0"/>
              <a:t> </a:t>
            </a:r>
            <a:r>
              <a:rPr lang="sk-SK" b="1" dirty="0" smtClean="0"/>
              <a:t>sa</a:t>
            </a:r>
            <a:r>
              <a:rPr lang="sk-SK" dirty="0" smtClean="0"/>
              <a:t>!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sz="half" idx="1"/>
          </p:nvPr>
        </p:nvSpPr>
        <p:spPr>
          <a:xfrm>
            <a:off x="1678676" y="1419367"/>
            <a:ext cx="5224400" cy="44918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3200" b="1" dirty="0" smtClean="0">
                <a:solidFill>
                  <a:srgbClr val="C00000"/>
                </a:solidFill>
              </a:rPr>
              <a:t>Potravinová </a:t>
            </a:r>
            <a:r>
              <a:rPr lang="sk-SK" sz="3200" dirty="0" smtClean="0">
                <a:solidFill>
                  <a:srgbClr val="C00000"/>
                </a:solidFill>
              </a:rPr>
              <a:t>pyramída</a:t>
            </a:r>
            <a:endParaRPr lang="sk-SK" sz="3200" dirty="0">
              <a:solidFill>
                <a:srgbClr val="C00000"/>
              </a:solidFill>
            </a:endParaRPr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6903076" y="1419367"/>
            <a:ext cx="4601535" cy="44844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3200" b="1" dirty="0" smtClean="0">
                <a:solidFill>
                  <a:srgbClr val="C00000"/>
                </a:solidFill>
              </a:rPr>
              <a:t>Potravový </a:t>
            </a:r>
            <a:r>
              <a:rPr lang="sk-SK" sz="3200" dirty="0" smtClean="0">
                <a:solidFill>
                  <a:srgbClr val="C00000"/>
                </a:solidFill>
              </a:rPr>
              <a:t>reťazec</a:t>
            </a:r>
            <a:endParaRPr lang="sk-SK" sz="3200" dirty="0">
              <a:solidFill>
                <a:srgbClr val="C00000"/>
              </a:solidFill>
            </a:endParaRP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12688" y="2429301"/>
            <a:ext cx="4377924" cy="34745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68975" y="2429301"/>
            <a:ext cx="4646037" cy="34856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655494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83141" y="624110"/>
            <a:ext cx="9921472" cy="890791"/>
          </a:xfrm>
        </p:spPr>
        <p:txBody>
          <a:bodyPr/>
          <a:lstStyle/>
          <a:p>
            <a:pPr algn="ctr"/>
            <a:r>
              <a:rPr lang="sk-SK" b="1" dirty="0" smtClean="0"/>
              <a:t>Zostav potravový reťazec – </a:t>
            </a:r>
            <a:r>
              <a:rPr lang="sk-SK" b="1" dirty="0" smtClean="0">
                <a:solidFill>
                  <a:srgbClr val="C00000"/>
                </a:solidFill>
              </a:rPr>
              <a:t>pole</a:t>
            </a:r>
            <a:endParaRPr lang="sk-SK" b="1" dirty="0">
              <a:solidFill>
                <a:srgbClr val="C00000"/>
              </a:solidFill>
            </a:endParaRPr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8140" y="3057177"/>
            <a:ext cx="3347693" cy="33476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25901" y="1429943"/>
            <a:ext cx="3912714" cy="25383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04217" y="3254525"/>
            <a:ext cx="4148919" cy="31076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8" name="Rovná spojovacia šípka 7"/>
          <p:cNvCxnSpPr/>
          <p:nvPr/>
        </p:nvCxnSpPr>
        <p:spPr>
          <a:xfrm flipH="1" flipV="1">
            <a:off x="8108550" y="2960010"/>
            <a:ext cx="682388" cy="41296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Rovná spojovacia šípka 9"/>
          <p:cNvCxnSpPr>
            <a:stCxn id="5" idx="2"/>
          </p:cNvCxnSpPr>
          <p:nvPr/>
        </p:nvCxnSpPr>
        <p:spPr>
          <a:xfrm rot="10800000" flipV="1">
            <a:off x="3016155" y="2699120"/>
            <a:ext cx="1209746" cy="7401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34841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91136" y="292806"/>
            <a:ext cx="9853233" cy="852794"/>
          </a:xfrm>
        </p:spPr>
        <p:txBody>
          <a:bodyPr/>
          <a:lstStyle/>
          <a:p>
            <a:pPr algn="ctr"/>
            <a:r>
              <a:rPr lang="sk-SK" b="1" dirty="0" smtClean="0"/>
              <a:t>Zostav potravový reťazec - </a:t>
            </a:r>
            <a:r>
              <a:rPr lang="sk-SK" b="1" dirty="0" smtClean="0">
                <a:solidFill>
                  <a:srgbClr val="C00000"/>
                </a:solidFill>
              </a:rPr>
              <a:t>les</a:t>
            </a:r>
            <a:endParaRPr lang="sk-SK" b="1" dirty="0">
              <a:solidFill>
                <a:srgbClr val="C00000"/>
              </a:solidFill>
            </a:endParaRPr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64861" y="1100277"/>
            <a:ext cx="2909504" cy="21793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4579" y="1868906"/>
            <a:ext cx="2812613" cy="21067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66991" y="1209066"/>
            <a:ext cx="3539412" cy="23612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05965" y="3472070"/>
            <a:ext cx="2221449" cy="33382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53321" y="4130525"/>
            <a:ext cx="4338038" cy="24293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0" name="Rovná spojovacia šípka 9"/>
          <p:cNvCxnSpPr>
            <a:stCxn id="4" idx="6"/>
          </p:cNvCxnSpPr>
          <p:nvPr/>
        </p:nvCxnSpPr>
        <p:spPr>
          <a:xfrm>
            <a:off x="5274365" y="2189937"/>
            <a:ext cx="2438400" cy="992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Rovná spojovacia šípka 12"/>
          <p:cNvCxnSpPr/>
          <p:nvPr/>
        </p:nvCxnSpPr>
        <p:spPr>
          <a:xfrm rot="10800000" flipV="1">
            <a:off x="5377219" y="3101008"/>
            <a:ext cx="2494573" cy="118100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Rovná spojovacia šípka 14"/>
          <p:cNvCxnSpPr/>
          <p:nvPr/>
        </p:nvCxnSpPr>
        <p:spPr>
          <a:xfrm>
            <a:off x="5481193" y="5813946"/>
            <a:ext cx="1840999" cy="1364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42591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10437" y="359067"/>
            <a:ext cx="9894176" cy="736402"/>
          </a:xfrm>
        </p:spPr>
        <p:txBody>
          <a:bodyPr/>
          <a:lstStyle/>
          <a:p>
            <a:pPr algn="ctr"/>
            <a:r>
              <a:rPr lang="sk-SK" b="1" dirty="0" smtClean="0"/>
              <a:t>Zostav potravový reťazec</a:t>
            </a:r>
            <a:endParaRPr lang="sk-SK" b="1" dirty="0">
              <a:solidFill>
                <a:srgbClr val="C00000"/>
              </a:solidFill>
            </a:endParaRPr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58399" y="1284099"/>
            <a:ext cx="3046214" cy="22817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28790" y="1407711"/>
            <a:ext cx="3213705" cy="21581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6530" y="2915047"/>
            <a:ext cx="3211276" cy="21369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68863" y="4804012"/>
            <a:ext cx="3473632" cy="19452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20670" y="4517605"/>
            <a:ext cx="3353559" cy="22316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0" name="Rovná spojovacia šípka 9"/>
          <p:cNvCxnSpPr/>
          <p:nvPr/>
        </p:nvCxnSpPr>
        <p:spPr>
          <a:xfrm flipH="1">
            <a:off x="7451678" y="2486765"/>
            <a:ext cx="859809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Rovná spojovacia šípka 11"/>
          <p:cNvCxnSpPr>
            <a:endCxn id="6" idx="7"/>
          </p:cNvCxnSpPr>
          <p:nvPr/>
        </p:nvCxnSpPr>
        <p:spPr>
          <a:xfrm flipH="1">
            <a:off x="3117526" y="2675357"/>
            <a:ext cx="1067590" cy="55264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Rovná spojovacia šípka 13"/>
          <p:cNvCxnSpPr/>
          <p:nvPr/>
        </p:nvCxnSpPr>
        <p:spPr>
          <a:xfrm>
            <a:off x="2661313" y="5065257"/>
            <a:ext cx="1105469" cy="56816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Rovná spojovacia šípka 15"/>
          <p:cNvCxnSpPr/>
          <p:nvPr/>
        </p:nvCxnSpPr>
        <p:spPr>
          <a:xfrm>
            <a:off x="7328848" y="6032310"/>
            <a:ext cx="1129551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57619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97185" y="345815"/>
            <a:ext cx="9894176" cy="836200"/>
          </a:xfrm>
        </p:spPr>
        <p:txBody>
          <a:bodyPr/>
          <a:lstStyle/>
          <a:p>
            <a:pPr algn="ctr"/>
            <a:r>
              <a:rPr lang="sk-SK" b="1" dirty="0" smtClean="0"/>
              <a:t>Zostav potravový reťazec</a:t>
            </a:r>
            <a:endParaRPr lang="sk-SK" b="1" dirty="0">
              <a:solidFill>
                <a:srgbClr val="C00000"/>
              </a:solidFill>
            </a:endParaRPr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44183" y="1378643"/>
            <a:ext cx="3030324" cy="20044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4852" y="2550562"/>
            <a:ext cx="2942371" cy="280164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99914" y="2620370"/>
            <a:ext cx="3205552" cy="213314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80610" y="4543420"/>
            <a:ext cx="3093897" cy="21377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9" name="Rovná spojovacia šípka 8"/>
          <p:cNvCxnSpPr/>
          <p:nvPr/>
        </p:nvCxnSpPr>
        <p:spPr>
          <a:xfrm flipH="1">
            <a:off x="3098042" y="2756848"/>
            <a:ext cx="1382568" cy="62622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Rovná spojovacia šípka 10"/>
          <p:cNvCxnSpPr/>
          <p:nvPr/>
        </p:nvCxnSpPr>
        <p:spPr>
          <a:xfrm>
            <a:off x="3390196" y="3951386"/>
            <a:ext cx="4948586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Rovná spojovacia šípka 12"/>
          <p:cNvCxnSpPr/>
          <p:nvPr/>
        </p:nvCxnSpPr>
        <p:spPr>
          <a:xfrm flipH="1">
            <a:off x="7574507" y="4753519"/>
            <a:ext cx="1487606" cy="59869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25607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8415867" y="-390984"/>
            <a:ext cx="2345902" cy="31278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87857" y="624110"/>
            <a:ext cx="9716755" cy="808905"/>
          </a:xfrm>
        </p:spPr>
        <p:txBody>
          <a:bodyPr/>
          <a:lstStyle/>
          <a:p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Potravová</a:t>
            </a:r>
            <a:r>
              <a:rPr lang="sk-SK" b="1" dirty="0" smtClean="0"/>
              <a:t> </a:t>
            </a: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sieť</a:t>
            </a:r>
            <a:endParaRPr lang="sk-S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1132765" y="1555845"/>
            <a:ext cx="10371848" cy="4355377"/>
          </a:xfrm>
        </p:spPr>
        <p:txBody>
          <a:bodyPr>
            <a:normAutofit/>
          </a:bodyPr>
          <a:lstStyle/>
          <a:p>
            <a:r>
              <a:rPr lang="sk-SK" sz="3200" dirty="0"/>
              <a:t>r</a:t>
            </a:r>
            <a:r>
              <a:rPr lang="sk-SK" sz="3200" dirty="0" smtClean="0"/>
              <a:t>eťazce sú </a:t>
            </a:r>
            <a:r>
              <a:rPr lang="sk-SK" sz="3200" b="1" dirty="0" smtClean="0"/>
              <a:t>navzájom previazané</a:t>
            </a:r>
          </a:p>
          <a:p>
            <a:r>
              <a:rPr lang="sk-SK" sz="3200" dirty="0"/>
              <a:t>v</a:t>
            </a:r>
            <a:r>
              <a:rPr lang="sk-SK" sz="3200" dirty="0" smtClean="0"/>
              <a:t>äčšina živočíchov sa živí </a:t>
            </a:r>
            <a:r>
              <a:rPr lang="sk-SK" sz="3200" b="1" dirty="0" smtClean="0"/>
              <a:t>viacerými</a:t>
            </a:r>
            <a:r>
              <a:rPr lang="sk-SK" sz="3200" dirty="0" smtClean="0"/>
              <a:t> druhmi organizmov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k-SK" sz="3200" b="1" dirty="0"/>
              <a:t>m</a:t>
            </a:r>
            <a:r>
              <a:rPr lang="sk-SK" sz="3200" b="1" dirty="0" smtClean="0"/>
              <a:t>äsožravce</a:t>
            </a:r>
            <a:r>
              <a:rPr lang="sk-SK" sz="3200" dirty="0" smtClean="0"/>
              <a:t> - </a:t>
            </a:r>
            <a:r>
              <a:rPr lang="sk-SK" sz="3200" dirty="0" smtClean="0">
                <a:solidFill>
                  <a:srgbClr val="C00000"/>
                </a:solidFill>
              </a:rPr>
              <a:t>rôzne</a:t>
            </a:r>
            <a:r>
              <a:rPr lang="sk-SK" sz="3200" dirty="0" smtClean="0"/>
              <a:t> menšie živočíchy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k-SK" sz="3200" b="1" dirty="0"/>
              <a:t>b</a:t>
            </a:r>
            <a:r>
              <a:rPr lang="sk-SK" sz="3200" b="1" dirty="0" smtClean="0"/>
              <a:t>ylinožravce </a:t>
            </a:r>
            <a:r>
              <a:rPr lang="sk-SK" sz="3200" dirty="0" smtClean="0"/>
              <a:t>-  </a:t>
            </a:r>
            <a:r>
              <a:rPr lang="sk-SK" sz="3200" dirty="0" smtClean="0">
                <a:solidFill>
                  <a:srgbClr val="C00000"/>
                </a:solidFill>
              </a:rPr>
              <a:t>rôzne</a:t>
            </a:r>
            <a:r>
              <a:rPr lang="sk-SK" sz="3200" dirty="0" smtClean="0"/>
              <a:t> druhy rastlín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k-SK" sz="3200" b="1" dirty="0" err="1"/>
              <a:t>v</a:t>
            </a:r>
            <a:r>
              <a:rPr lang="sk-SK" sz="3200" b="1" dirty="0" err="1" smtClean="0"/>
              <a:t>šežravce</a:t>
            </a:r>
            <a:r>
              <a:rPr lang="sk-SK" sz="3200" b="1" dirty="0" smtClean="0"/>
              <a:t> </a:t>
            </a:r>
            <a:r>
              <a:rPr lang="sk-SK" sz="3200" dirty="0" smtClean="0"/>
              <a:t>– </a:t>
            </a:r>
            <a:r>
              <a:rPr lang="sk-SK" sz="3200" dirty="0" smtClean="0">
                <a:solidFill>
                  <a:srgbClr val="C00000"/>
                </a:solidFill>
              </a:rPr>
              <a:t>rôzne</a:t>
            </a:r>
            <a:r>
              <a:rPr lang="sk-SK" sz="3200" dirty="0" smtClean="0"/>
              <a:t> rastliny a živočíchy</a:t>
            </a:r>
            <a:endParaRPr lang="sk-SK" sz="3200" dirty="0"/>
          </a:p>
        </p:txBody>
      </p:sp>
    </p:spTree>
    <p:extLst>
      <p:ext uri="{BB962C8B-B14F-4D97-AF65-F5344CB8AC3E}">
        <p14:creationId xmlns:p14="http://schemas.microsoft.com/office/powerpoint/2010/main" xmlns="" val="1389844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Dym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</TotalTime>
  <Words>110</Words>
  <Application>Microsoft Office PowerPoint</Application>
  <PresentationFormat>Vlastná</PresentationFormat>
  <Paragraphs>31</Paragraphs>
  <Slides>11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11</vt:i4>
      </vt:variant>
    </vt:vector>
  </HeadingPairs>
  <TitlesOfParts>
    <vt:vector size="12" baseType="lpstr">
      <vt:lpstr>Dym</vt:lpstr>
      <vt:lpstr>   3. Pátrame po stopách prírodných spoločenstiev Potravový reťazec  4. ročník</vt:lpstr>
      <vt:lpstr>Potravový reťazec</vt:lpstr>
      <vt:lpstr>Snímka 3</vt:lpstr>
      <vt:lpstr>Nepomýľ sa!</vt:lpstr>
      <vt:lpstr>Zostav potravový reťazec – pole</vt:lpstr>
      <vt:lpstr>Zostav potravový reťazec - les</vt:lpstr>
      <vt:lpstr>Zostav potravový reťazec</vt:lpstr>
      <vt:lpstr>Zostav potravový reťazec</vt:lpstr>
      <vt:lpstr>Potravová sieť</vt:lpstr>
      <vt:lpstr>Vytvor potravovú sieť</vt:lpstr>
      <vt:lpstr>Ďakujem za pozornosť!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Potravový reťazec</dc:title>
  <dc:creator>Marcela</dc:creator>
  <cp:lastModifiedBy>ntb</cp:lastModifiedBy>
  <cp:revision>32</cp:revision>
  <dcterms:created xsi:type="dcterms:W3CDTF">2020-05-27T09:03:58Z</dcterms:created>
  <dcterms:modified xsi:type="dcterms:W3CDTF">2020-06-07T19:34:50Z</dcterms:modified>
</cp:coreProperties>
</file>