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72" r:id="rId2"/>
  </p:sldMasterIdLst>
  <p:notesMasterIdLst>
    <p:notesMasterId r:id="rId13"/>
  </p:notesMasterIdLst>
  <p:sldIdLst>
    <p:sldId id="347" r:id="rId3"/>
    <p:sldId id="263" r:id="rId4"/>
    <p:sldId id="348" r:id="rId5"/>
    <p:sldId id="349" r:id="rId6"/>
    <p:sldId id="350" r:id="rId7"/>
    <p:sldId id="351" r:id="rId8"/>
    <p:sldId id="352" r:id="rId9"/>
    <p:sldId id="353" r:id="rId10"/>
    <p:sldId id="354" r:id="rId11"/>
    <p:sldId id="35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B0F0"/>
    <a:srgbClr val="0091EA"/>
    <a:srgbClr val="FF0000"/>
    <a:srgbClr val="00B415"/>
    <a:srgbClr val="FFC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p:scale>
          <a:sx n="64" d="100"/>
          <a:sy n="64" d="100"/>
        </p:scale>
        <p:origin x="-1668"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5/22/2020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67604844"/>
      </p:ext>
    </p:extLst>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25531794"/>
      </p:ext>
    </p:extLst>
  </p:cSld>
  <p:clrMapOvr>
    <a:masterClrMapping/>
  </p:clrMapOvr>
  <p:transition>
    <p:newsfla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1005701"/>
      </p:ext>
    </p:extLst>
  </p:cSld>
  <p:clrMapOvr>
    <a:masterClrMapping/>
  </p:clrMapOvr>
  <p:transition>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44481034"/>
      </p:ext>
    </p:extLst>
  </p:cSld>
  <p:clrMapOvr>
    <a:masterClrMapping/>
  </p:clrMapOvr>
  <p:transition>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9591523"/>
      </p:ext>
    </p:extLst>
  </p:cSld>
  <p:clrMapOvr>
    <a:masterClrMapping/>
  </p:clrMapOvr>
  <p:transition>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4153333"/>
      </p:ext>
    </p:extLst>
  </p:cSld>
  <p:clrMapOvr>
    <a:masterClrMapping/>
  </p:clrMapOvr>
  <p:transition>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79257498"/>
      </p:ext>
    </p:extLst>
  </p:cSld>
  <p:clrMapOvr>
    <a:masterClrMapping/>
  </p:clrMapOvr>
  <p:transition>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73638212"/>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42628530"/>
      </p:ext>
    </p:extLst>
  </p:cSld>
  <p:clrMapOvr>
    <a:masterClrMapping/>
  </p:clrMapOvr>
  <p:transition>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08377474"/>
      </p:ext>
    </p:extLst>
  </p:cSld>
  <p:clrMapOvr>
    <a:masterClrMapping/>
  </p:clrMapOvr>
  <p:transition>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95613568"/>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545F7-77F9-4401-AA0E-BF14C26D8903}"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545F7-77F9-4401-AA0E-BF14C26D8903}"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545F7-77F9-4401-AA0E-BF14C26D8903}" type="datetimeFigureOut">
              <a:rPr lang="en-US" smtClean="0"/>
              <a:pPr/>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545F7-77F9-4401-AA0E-BF14C26D8903}"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545F7-77F9-4401-AA0E-BF14C26D8903}"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545F7-77F9-4401-AA0E-BF14C26D8903}" type="datetimeFigureOut">
              <a:rPr lang="en-US" smtClean="0"/>
              <a:pPr/>
              <a:t>5/22/2020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E0586-5A1C-41FD-AA9D-07A4E729E6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solidFill>
                  <a:prstClr val="black">
                    <a:tint val="75000"/>
                  </a:prstClr>
                </a:solidFill>
              </a:rPr>
              <a:pPr/>
              <a:t>5/22/2020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txBox="1">
            <a:spLocks noChangeArrowheads="1"/>
          </p:cNvSpPr>
          <p:nvPr/>
        </p:nvSpPr>
        <p:spPr>
          <a:xfrm>
            <a:off x="228600" y="2701142"/>
            <a:ext cx="3733800" cy="1600200"/>
          </a:xfrm>
          <a:prstGeom prst="rect">
            <a:avLst/>
          </a:prstGeom>
          <a:noFill/>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5000" b="1" dirty="0" smtClean="0">
                <a:solidFill>
                  <a:schemeClr val="bg1"/>
                </a:solidFill>
                <a:effectLst>
                  <a:outerShdw blurRad="38100" dist="38100" dir="2700000" algn="tl">
                    <a:srgbClr val="000000">
                      <a:alpha val="43137"/>
                    </a:srgbClr>
                  </a:outerShdw>
                </a:effectLst>
              </a:rPr>
              <a:t>POCZUCIE WŁASNEJ WARTOŚCI</a:t>
            </a:r>
            <a:endParaRPr lang="ru-RU" sz="5000" b="1" dirty="0">
              <a:solidFill>
                <a:schemeClr val="bg1"/>
              </a:solidFill>
              <a:effectLst>
                <a:outerShdw blurRad="38100" dist="38100" dir="2700000" algn="tl">
                  <a:srgbClr val="000000">
                    <a:alpha val="43137"/>
                  </a:srgbClr>
                </a:outerShdw>
              </a:effectLst>
            </a:endParaRPr>
          </a:p>
        </p:txBody>
      </p:sp>
      <p:sp>
        <p:nvSpPr>
          <p:cNvPr id="7" name="Rectangle 8"/>
          <p:cNvSpPr txBox="1">
            <a:spLocks noChangeArrowheads="1"/>
          </p:cNvSpPr>
          <p:nvPr/>
        </p:nvSpPr>
        <p:spPr>
          <a:xfrm>
            <a:off x="914400" y="4214750"/>
            <a:ext cx="2354649" cy="533400"/>
          </a:xfrm>
          <a:prstGeom prst="rect">
            <a:avLst/>
          </a:prstGeom>
          <a:noFill/>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ru-RU" sz="2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4995627"/>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500" b="1" dirty="0" smtClean="0">
                <a:solidFill>
                  <a:schemeClr val="bg1"/>
                </a:solidFill>
                <a:effectLst>
                  <a:outerShdw blurRad="38100" dist="38100" dir="2700000" algn="tl">
                    <a:srgbClr val="000000">
                      <a:alpha val="43137"/>
                    </a:srgbClr>
                  </a:outerShdw>
                </a:effectLst>
              </a:rPr>
              <a:t>KONTAKT Z PEDAGOGIEM SZKOLNYM</a:t>
            </a:r>
            <a:endParaRPr lang="pl-PL" sz="3500" b="1" dirty="0">
              <a:solidFill>
                <a:schemeClr val="bg1"/>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r>
              <a:rPr lang="pl-PL" dirty="0" smtClean="0">
                <a:solidFill>
                  <a:schemeClr val="bg1"/>
                </a:solidFill>
              </a:rPr>
              <a:t>E-mail: </a:t>
            </a:r>
            <a:r>
              <a:rPr lang="pl-PL" dirty="0" err="1" smtClean="0">
                <a:solidFill>
                  <a:schemeClr val="bg1"/>
                </a:solidFill>
              </a:rPr>
              <a:t>pedagogszkolny.spzabnica@onet.pl</a:t>
            </a:r>
            <a:endParaRPr lang="pl-PL" dirty="0" smtClean="0">
              <a:solidFill>
                <a:schemeClr val="bg1"/>
              </a:solidFill>
            </a:endParaRPr>
          </a:p>
          <a:p>
            <a:r>
              <a:rPr lang="pl-PL" dirty="0" smtClean="0">
                <a:solidFill>
                  <a:schemeClr val="bg1"/>
                </a:solidFill>
              </a:rPr>
              <a:t>Telefon: 883 130 478</a:t>
            </a:r>
          </a:p>
          <a:p>
            <a:r>
              <a:rPr lang="pl-PL" dirty="0" smtClean="0">
                <a:solidFill>
                  <a:schemeClr val="bg1"/>
                </a:solidFill>
              </a:rPr>
              <a:t>Dziennik elektroniczny</a:t>
            </a:r>
          </a:p>
          <a:p>
            <a:endParaRPr lang="pl-PL" dirty="0" smtClean="0">
              <a:solidFill>
                <a:schemeClr val="bg1"/>
              </a:solidFill>
            </a:endParaRPr>
          </a:p>
          <a:p>
            <a:endParaRPr lang="pl-PL" dirty="0" smtClean="0">
              <a:solidFill>
                <a:schemeClr val="bg1"/>
              </a:solidFill>
            </a:endParaRPr>
          </a:p>
          <a:p>
            <a:pPr algn="r">
              <a:buNone/>
            </a:pPr>
            <a:r>
              <a:rPr lang="pl-PL" dirty="0" smtClean="0">
                <a:solidFill>
                  <a:schemeClr val="bg1"/>
                </a:solidFill>
              </a:rPr>
              <a:t>Pozdrawiam </a:t>
            </a:r>
            <a:r>
              <a:rPr lang="pl-PL" dirty="0" smtClean="0">
                <a:solidFill>
                  <a:schemeClr val="bg1"/>
                </a:solidFill>
                <a:sym typeface="Wingdings" pitchFamily="2" charset="2"/>
              </a:rPr>
              <a:t></a:t>
            </a:r>
          </a:p>
          <a:p>
            <a:pPr algn="r">
              <a:buNone/>
            </a:pPr>
            <a:r>
              <a:rPr lang="pl-PL" dirty="0" smtClean="0">
                <a:solidFill>
                  <a:schemeClr val="bg1"/>
                </a:solidFill>
                <a:sym typeface="Wingdings" pitchFamily="2" charset="2"/>
              </a:rPr>
              <a:t>Patrycja Kolęda</a:t>
            </a:r>
            <a:endParaRPr lang="pl-PL" dirty="0" smtClean="0">
              <a:solidFill>
                <a:schemeClr val="bg1"/>
              </a:solidFill>
            </a:endParaRPr>
          </a:p>
          <a:p>
            <a:endParaRPr lang="pl-PL"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43001" y="1143000"/>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60000"/>
              </a:lnSpc>
            </a:pPr>
            <a:r>
              <a:rPr lang="pl-PL" sz="1400" b="1" dirty="0" smtClean="0">
                <a:solidFill>
                  <a:schemeClr val="bg1"/>
                </a:solidFill>
                <a:latin typeface="Arial" charset="0"/>
                <a:ea typeface="굴림" pitchFamily="34" charset="-127"/>
              </a:rPr>
              <a:t>Jest to sposób, w jaki siebie widzimy i jak siebie oceniamy.  Poczucie własnej wartości wpływa na wiele codziennych, życiowych decyzji. Ma wpływ na wybór dalszej ścieżki edukacyjnej, pracy, partnera życiowego czy tego jak czujemy się                   w relacjach społecznych.</a:t>
            </a:r>
            <a:endParaRPr lang="en-US" sz="1400" b="1" dirty="0" smtClean="0">
              <a:solidFill>
                <a:schemeClr val="bg1"/>
              </a:solidFill>
              <a:latin typeface="Arial" charset="0"/>
              <a:ea typeface="굴림" pitchFamily="34" charset="-127"/>
            </a:endParaRPr>
          </a:p>
        </p:txBody>
      </p:sp>
      <p:sp>
        <p:nvSpPr>
          <p:cNvPr id="5" name="AutoShape 68"/>
          <p:cNvSpPr>
            <a:spLocks noChangeArrowheads="1"/>
          </p:cNvSpPr>
          <p:nvPr/>
        </p:nvSpPr>
        <p:spPr bwMode="gray">
          <a:xfrm>
            <a:off x="1066800" y="533400"/>
            <a:ext cx="6696075"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3500" b="1" dirty="0" smtClean="0">
                <a:solidFill>
                  <a:schemeClr val="bg1"/>
                </a:solidFill>
                <a:effectLst>
                  <a:outerShdw blurRad="38100" dist="38100" dir="2700000" algn="tl">
                    <a:srgbClr val="000000">
                      <a:alpha val="43137"/>
                    </a:srgbClr>
                  </a:outerShdw>
                </a:effectLst>
                <a:ea typeface="굴림" pitchFamily="34" charset="-127"/>
              </a:rPr>
              <a:t>CZYM JEST POCZUCIE WŁASNEJ WARTOŚCI?</a:t>
            </a:r>
            <a:endParaRPr kumimoji="1" lang="en-US" altLang="ko-KR" sz="3500" b="1" dirty="0">
              <a:solidFill>
                <a:schemeClr val="bg1"/>
              </a:solidFill>
              <a:effectLst>
                <a:outerShdw blurRad="38100" dist="38100" dir="2700000" algn="tl">
                  <a:srgbClr val="000000">
                    <a:alpha val="43137"/>
                  </a:srgbClr>
                </a:outerShdw>
              </a:effectLst>
              <a:ea typeface="굴림" pitchFamily="34" charset="-127"/>
            </a:endParaRPr>
          </a:p>
        </p:txBody>
      </p:sp>
      <p:pic>
        <p:nvPicPr>
          <p:cNvPr id="2050" name="Picture 2" descr="Poczucie własnej wartości – Demotywatory.pl"/>
          <p:cNvPicPr>
            <a:picLocks noChangeAspect="1" noChangeArrowheads="1"/>
          </p:cNvPicPr>
          <p:nvPr/>
        </p:nvPicPr>
        <p:blipFill>
          <a:blip r:embed="rId2" cstate="print"/>
          <a:srcRect/>
          <a:stretch>
            <a:fillRect/>
          </a:stretch>
        </p:blipFill>
        <p:spPr bwMode="auto">
          <a:xfrm>
            <a:off x="3124200" y="2667000"/>
            <a:ext cx="3352800" cy="3505200"/>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500" b="1" dirty="0" smtClean="0">
                <a:solidFill>
                  <a:schemeClr val="bg1"/>
                </a:solidFill>
                <a:effectLst>
                  <a:outerShdw blurRad="38100" dist="38100" dir="2700000" algn="tl">
                    <a:srgbClr val="000000">
                      <a:alpha val="43137"/>
                    </a:srgbClr>
                  </a:outerShdw>
                </a:effectLst>
              </a:rPr>
              <a:t>DLACZEGO POCZUCIE WŁASNEJ WARTOŚCI JEST WAŻNE?</a:t>
            </a:r>
            <a:endParaRPr lang="pl-PL" sz="3500" b="1" dirty="0">
              <a:solidFill>
                <a:schemeClr val="bg1"/>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a:bodyPr>
          <a:lstStyle/>
          <a:p>
            <a:pPr algn="ctr">
              <a:buNone/>
            </a:pPr>
            <a:r>
              <a:rPr lang="pl-PL" sz="1400" b="1" dirty="0" smtClean="0">
                <a:solidFill>
                  <a:schemeClr val="bg1"/>
                </a:solidFill>
                <a:latin typeface="Arial" pitchFamily="34" charset="0"/>
                <a:cs typeface="Arial" pitchFamily="34" charset="0"/>
              </a:rPr>
              <a:t>Poczucie własnej wartości jest jedną z ważniejszych potrzeb człowieka. Bez niego nie jesteśmy                  w stanie podejmować żadnych właściwych dla siebie decyzji, rozwijać się i wzbogacać swojej wiedzy. Prawdziwe relacje bez poczucia własnej wartości mogą w naszym życiu nie istnieć, a sukces może się od nas oddalać. Jeśli podejmiemy w życiu jakieś wyzwanie,                a nie będziemy wierzyć  w swoje umiejętności, to osiągnięcie sukcesu może stać się niemożliwe. Przekonanie na temat siebie zaczyna budować się w dzieciństwie, także to przede wszystkim rola rodziców, aby kształtować u dziecka adekwatne poczucie własnej wartości i je rozwijać. </a:t>
            </a:r>
          </a:p>
          <a:p>
            <a:pPr algn="ctr">
              <a:buNone/>
            </a:pPr>
            <a:endParaRPr lang="pl-PL" sz="1400" b="1" dirty="0" smtClean="0">
              <a:solidFill>
                <a:schemeClr val="bg1"/>
              </a:solidFill>
              <a:latin typeface="Arial" pitchFamily="34" charset="0"/>
              <a:cs typeface="Arial" pitchFamily="34" charset="0"/>
            </a:endParaRPr>
          </a:p>
          <a:p>
            <a:pPr algn="ctr">
              <a:buNone/>
            </a:pPr>
            <a:endParaRPr lang="pl-PL" sz="1400" b="1" dirty="0" smtClean="0">
              <a:solidFill>
                <a:schemeClr val="bg1"/>
              </a:solidFill>
              <a:latin typeface="Arial" pitchFamily="34" charset="0"/>
              <a:cs typeface="Arial" pitchFamily="34" charset="0"/>
            </a:endParaRPr>
          </a:p>
        </p:txBody>
      </p:sp>
      <p:pic>
        <p:nvPicPr>
          <p:cNvPr id="4" name="Obraz 3" descr="1436.jpg"/>
          <p:cNvPicPr>
            <a:picLocks noChangeAspect="1"/>
          </p:cNvPicPr>
          <p:nvPr/>
        </p:nvPicPr>
        <p:blipFill>
          <a:blip r:embed="rId2" cstate="print"/>
          <a:stretch>
            <a:fillRect/>
          </a:stretch>
        </p:blipFill>
        <p:spPr>
          <a:xfrm>
            <a:off x="2819400" y="3576637"/>
            <a:ext cx="3221942" cy="3281363"/>
          </a:xfrm>
          <a:prstGeom prst="rect">
            <a:avLst/>
          </a:prstGeom>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500" b="1" dirty="0" smtClean="0">
                <a:solidFill>
                  <a:schemeClr val="bg1"/>
                </a:solidFill>
              </a:rPr>
              <a:t>ROLA RODZICA</a:t>
            </a:r>
            <a:endParaRPr lang="pl-PL" sz="3500" b="1" dirty="0">
              <a:solidFill>
                <a:schemeClr val="bg1"/>
              </a:solidFill>
            </a:endParaRPr>
          </a:p>
        </p:txBody>
      </p:sp>
      <p:sp>
        <p:nvSpPr>
          <p:cNvPr id="3" name="Symbol zastępczy zawartości 2"/>
          <p:cNvSpPr>
            <a:spLocks noGrp="1"/>
          </p:cNvSpPr>
          <p:nvPr>
            <p:ph idx="1"/>
          </p:nvPr>
        </p:nvSpPr>
        <p:spPr/>
        <p:txBody>
          <a:bodyPr>
            <a:normAutofit/>
          </a:bodyPr>
          <a:lstStyle/>
          <a:p>
            <a:pPr algn="ctr">
              <a:buNone/>
            </a:pPr>
            <a:r>
              <a:rPr lang="pl-PL" sz="1400" b="1" dirty="0" smtClean="0">
                <a:solidFill>
                  <a:schemeClr val="bg1"/>
                </a:solidFill>
                <a:latin typeface="Arial" pitchFamily="34" charset="0"/>
                <a:cs typeface="Arial" pitchFamily="34" charset="0"/>
              </a:rPr>
              <a:t>Kluczem do sukcesu dziecka jest szczera wiara rodzica w możliwości i umiejętności swojego dziecka. Tylko dzięki temu dziecko może mieć zdrowe i adekwatne poczucie własnej wartości.  Wbrew pozorom dziecko nie tak łatwo oszukać i jest w stanie szybko wyczuć, czy wiara rodzica jest prawdziwa – to są niezwykle mądre istoty.  Rodzic powinien dostrzegać u swojego dziecka choćby najdrobniejsze sukcesy i powinien pomóc dziecku nauczyć się radzić z przeszkodami. Mówiąc dziecku  „jesteś najlepszy”, nie mając o tym przekonania możemy przyczynić się do porażki. </a:t>
            </a:r>
          </a:p>
          <a:p>
            <a:pPr algn="ctr">
              <a:buNone/>
            </a:pPr>
            <a:endParaRPr lang="pl-PL" sz="1400" b="1" dirty="0" smtClean="0">
              <a:solidFill>
                <a:schemeClr val="bg1"/>
              </a:solidFill>
              <a:latin typeface="Arial" pitchFamily="34" charset="0"/>
              <a:cs typeface="Arial" pitchFamily="34" charset="0"/>
            </a:endParaRPr>
          </a:p>
          <a:p>
            <a:pPr algn="ctr">
              <a:buNone/>
            </a:pPr>
            <a:endParaRPr lang="pl-PL" sz="1400" b="1" dirty="0">
              <a:solidFill>
                <a:schemeClr val="bg1"/>
              </a:solidFill>
              <a:latin typeface="Arial" pitchFamily="34" charset="0"/>
              <a:cs typeface="Arial" pitchFamily="34" charset="0"/>
            </a:endParaRPr>
          </a:p>
        </p:txBody>
      </p:sp>
      <p:pic>
        <p:nvPicPr>
          <p:cNvPr id="4" name="Obraz 3" descr="1311513085_by_forewa_600.jpg"/>
          <p:cNvPicPr>
            <a:picLocks noChangeAspect="1"/>
          </p:cNvPicPr>
          <p:nvPr/>
        </p:nvPicPr>
        <p:blipFill>
          <a:blip r:embed="rId2" cstate="print"/>
          <a:stretch>
            <a:fillRect/>
          </a:stretch>
        </p:blipFill>
        <p:spPr>
          <a:xfrm>
            <a:off x="3200400" y="3352800"/>
            <a:ext cx="2743200" cy="3054096"/>
          </a:xfrm>
          <a:prstGeom prst="rect">
            <a:avLst/>
          </a:prstGeom>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500" b="1" dirty="0" smtClean="0">
                <a:solidFill>
                  <a:schemeClr val="bg1"/>
                </a:solidFill>
                <a:effectLst>
                  <a:outerShdw blurRad="38100" dist="38100" dir="2700000" algn="tl">
                    <a:srgbClr val="000000">
                      <a:alpha val="43137"/>
                    </a:srgbClr>
                  </a:outerShdw>
                </a:effectLst>
              </a:rPr>
              <a:t>AKCEPTACJA SIEBIE </a:t>
            </a:r>
            <a:endParaRPr lang="pl-PL" sz="3500" b="1" dirty="0">
              <a:solidFill>
                <a:schemeClr val="bg1"/>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a:bodyPr>
          <a:lstStyle/>
          <a:p>
            <a:pPr algn="ctr">
              <a:buNone/>
            </a:pPr>
            <a:r>
              <a:rPr lang="pl-PL" sz="1400" b="1" dirty="0" smtClean="0">
                <a:solidFill>
                  <a:schemeClr val="bg1"/>
                </a:solidFill>
              </a:rPr>
              <a:t>Dziecko akceptuje siebie w takim stopniu, w jakim my dorośli je akceptujemy. Jeśli my nie będziemy akceptować jego sukcesów i porażek, radości i smutków, to ono nie nabędzie również </a:t>
            </a:r>
            <a:r>
              <a:rPr lang="pl-PL" sz="1400" b="1" smtClean="0">
                <a:solidFill>
                  <a:schemeClr val="bg1"/>
                </a:solidFill>
              </a:rPr>
              <a:t>tej umiejętności. </a:t>
            </a:r>
            <a:endParaRPr lang="pl-PL" sz="1400" b="1" dirty="0" smtClean="0">
              <a:solidFill>
                <a:schemeClr val="bg1"/>
              </a:solidFill>
            </a:endParaRPr>
          </a:p>
          <a:p>
            <a:pPr algn="ctr">
              <a:buNone/>
            </a:pPr>
            <a:r>
              <a:rPr lang="pl-PL" sz="1400" b="1" dirty="0" smtClean="0">
                <a:solidFill>
                  <a:schemeClr val="bg1"/>
                </a:solidFill>
              </a:rPr>
              <a:t>Komunikaty kierowane do dziecka, które pozwalają poczuć, że jestem wystarczająco dobry: „Masz prawo popełniać błędy, każdy z nas ma prawo do błędów, smutek nie jest niczym złym, masz prawo tak się czuć”.</a:t>
            </a:r>
          </a:p>
          <a:p>
            <a:pPr algn="ctr">
              <a:buNone/>
            </a:pPr>
            <a:r>
              <a:rPr lang="pl-PL" sz="1400" b="1" dirty="0" smtClean="0">
                <a:solidFill>
                  <a:schemeClr val="bg1"/>
                </a:solidFill>
              </a:rPr>
              <a:t>Komunikaty kierowane do dziecka, które zabijają poczucie własnej wartości: „Nie marz się, bądź silny – nie płacz, nie bój się tego, nie przejmuj się, w życiu będzie gorzej”. </a:t>
            </a:r>
          </a:p>
          <a:p>
            <a:pPr algn="ctr">
              <a:buNone/>
            </a:pPr>
            <a:endParaRPr lang="pl-PL" sz="1400" b="1" dirty="0" smtClean="0">
              <a:solidFill>
                <a:schemeClr val="bg1"/>
              </a:solidFill>
            </a:endParaRPr>
          </a:p>
        </p:txBody>
      </p:sp>
      <p:pic>
        <p:nvPicPr>
          <p:cNvPr id="4" name="Obraz 3" descr="unnamed.jpg"/>
          <p:cNvPicPr>
            <a:picLocks noChangeAspect="1"/>
          </p:cNvPicPr>
          <p:nvPr/>
        </p:nvPicPr>
        <p:blipFill>
          <a:blip r:embed="rId2" cstate="print"/>
          <a:stretch>
            <a:fillRect/>
          </a:stretch>
        </p:blipFill>
        <p:spPr>
          <a:xfrm>
            <a:off x="2971800" y="3352800"/>
            <a:ext cx="3429000" cy="3060650"/>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500" b="1" dirty="0" smtClean="0">
                <a:solidFill>
                  <a:schemeClr val="bg1"/>
                </a:solidFill>
                <a:effectLst>
                  <a:outerShdw blurRad="38100" dist="38100" dir="2700000" algn="tl">
                    <a:srgbClr val="000000">
                      <a:alpha val="43137"/>
                    </a:srgbClr>
                  </a:outerShdw>
                </a:effectLst>
              </a:rPr>
              <a:t>JAK BUDOWAĆ U DZIECKA ZDROWY OBRAZ SIEBIE?</a:t>
            </a:r>
            <a:endParaRPr lang="pl-PL" sz="3500" b="1" dirty="0">
              <a:solidFill>
                <a:schemeClr val="bg1"/>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a:bodyPr>
          <a:lstStyle/>
          <a:p>
            <a:pPr marL="400050" indent="-400050" algn="just">
              <a:buFont typeface="+mj-lt"/>
              <a:buAutoNum type="arabicPeriod"/>
            </a:pPr>
            <a:r>
              <a:rPr lang="pl-PL" sz="1400" dirty="0" smtClean="0">
                <a:solidFill>
                  <a:schemeClr val="bg1"/>
                </a:solidFill>
                <a:latin typeface="Arial" pitchFamily="34" charset="0"/>
                <a:cs typeface="Arial" pitchFamily="34" charset="0"/>
              </a:rPr>
              <a:t>Stwarzaj dziecku okazję do osiągnięcia najmniejszych sukcesów.</a:t>
            </a:r>
          </a:p>
          <a:p>
            <a:pPr marL="400050" indent="-400050" algn="just">
              <a:buFont typeface="+mj-lt"/>
              <a:buAutoNum type="arabicPeriod"/>
            </a:pPr>
            <a:r>
              <a:rPr lang="pl-PL" sz="1400" dirty="0" smtClean="0">
                <a:solidFill>
                  <a:schemeClr val="bg1"/>
                </a:solidFill>
                <a:latin typeface="Arial" pitchFamily="34" charset="0"/>
                <a:cs typeface="Arial" pitchFamily="34" charset="0"/>
              </a:rPr>
              <a:t>Pozwól dziecku wybierać dziedziny, w których jest dobre i może osiągać sukces, wybór za dziecko i nakłanianie do spełniania ambicji rodziców może przyczynić się do zaniżonego poczucia własnej wartości u dziecka.</a:t>
            </a:r>
          </a:p>
          <a:p>
            <a:pPr marL="400050" indent="-400050" algn="just">
              <a:buFont typeface="+mj-lt"/>
              <a:buAutoNum type="arabicPeriod"/>
            </a:pPr>
            <a:r>
              <a:rPr lang="pl-PL" sz="1400" dirty="0" smtClean="0">
                <a:solidFill>
                  <a:schemeClr val="bg1"/>
                </a:solidFill>
                <a:latin typeface="Arial" pitchFamily="34" charset="0"/>
                <a:cs typeface="Arial" pitchFamily="34" charset="0"/>
              </a:rPr>
              <a:t>Słuchaj uważnie dziecka – kształtuj w nim przekonanie, że może z Tobą rozmawiać, dzielić się swoimi sukcesami i porażkami, smutkiem i radością.</a:t>
            </a:r>
          </a:p>
          <a:p>
            <a:pPr marL="400050" indent="-400050" algn="just">
              <a:buFont typeface="+mj-lt"/>
              <a:buAutoNum type="arabicPeriod"/>
            </a:pPr>
            <a:r>
              <a:rPr lang="pl-PL" sz="1400" dirty="0" smtClean="0">
                <a:solidFill>
                  <a:schemeClr val="bg1"/>
                </a:solidFill>
                <a:latin typeface="Arial" pitchFamily="34" charset="0"/>
                <a:cs typeface="Arial" pitchFamily="34" charset="0"/>
              </a:rPr>
              <a:t>Nie rozwiązuj problemów za dziecko i nie podejmuj za nie decyzji – pytaj je, jaki ma pomysł na rozwiązanie tej sytuacji, nakieruj. Pozwól podejmować samodzielne decyzje, ponieważ jeśli dorosły będzie podejmował je za nie, to dziecko dojdzie do wniosku,  że jego przekonania są nic niewarte. </a:t>
            </a:r>
          </a:p>
          <a:p>
            <a:pPr marL="400050" indent="-400050" algn="just">
              <a:buFont typeface="+mj-lt"/>
              <a:buAutoNum type="arabicPeriod"/>
            </a:pPr>
            <a:r>
              <a:rPr lang="pl-PL" sz="1400" dirty="0" smtClean="0">
                <a:solidFill>
                  <a:schemeClr val="bg1"/>
                </a:solidFill>
                <a:latin typeface="Arial" pitchFamily="34" charset="0"/>
                <a:cs typeface="Arial" pitchFamily="34" charset="0"/>
              </a:rPr>
              <a:t>Nie porównuj dziecka do innych osób – zauważaj ich sukcesy, piękno i wartości.</a:t>
            </a:r>
          </a:p>
          <a:p>
            <a:pPr marL="400050" indent="-400050" algn="just">
              <a:buFont typeface="+mj-lt"/>
              <a:buAutoNum type="arabicPeriod"/>
            </a:pPr>
            <a:r>
              <a:rPr lang="pl-PL" sz="1400" dirty="0" smtClean="0">
                <a:solidFill>
                  <a:schemeClr val="bg1"/>
                </a:solidFill>
                <a:latin typeface="Arial" pitchFamily="34" charset="0"/>
                <a:cs typeface="Arial" pitchFamily="34" charset="0"/>
              </a:rPr>
              <a:t>Rozmawiaj z dzieckiem o nim samym, a nie z innymi na jego temat.</a:t>
            </a:r>
          </a:p>
          <a:p>
            <a:pPr marL="400050" indent="-400050" algn="just">
              <a:buFont typeface="+mj-lt"/>
              <a:buAutoNum type="arabicPeriod"/>
            </a:pPr>
            <a:r>
              <a:rPr lang="pl-PL" sz="1400" dirty="0" smtClean="0">
                <a:solidFill>
                  <a:schemeClr val="bg1"/>
                </a:solidFill>
                <a:latin typeface="Arial" pitchFamily="34" charset="0"/>
                <a:cs typeface="Arial" pitchFamily="34" charset="0"/>
              </a:rPr>
              <a:t>Warto zwrócić uwagę w jaki sposób zwracamy się do dzieci – czasami niewinne słowa mogą wyrządzić wielkie szkody.</a:t>
            </a:r>
          </a:p>
          <a:p>
            <a:pPr marL="400050" indent="-400050" algn="just">
              <a:buFont typeface="+mj-lt"/>
              <a:buAutoNum type="arabicPeriod"/>
            </a:pPr>
            <a:r>
              <a:rPr lang="pl-PL" sz="1400" dirty="0" smtClean="0">
                <a:solidFill>
                  <a:schemeClr val="bg1"/>
                </a:solidFill>
                <a:latin typeface="Arial" pitchFamily="34" charset="0"/>
                <a:cs typeface="Arial" pitchFamily="34" charset="0"/>
              </a:rPr>
              <a:t>Dziecko należy również chwalić, a nie tylko karać. Jeśli zrobi coś dobrze, zauważmy to. Czasami umykają nam drobne rzeczy... Jeśli dziecko nie posprząta pokoju od razu to wyłapiemy, a jak zrobi to bez upomnienia umyka to naszej uwadze. </a:t>
            </a:r>
            <a:endParaRPr lang="pl-PL" sz="1400" dirty="0">
              <a:solidFill>
                <a:schemeClr val="bg1"/>
              </a:solidFill>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500" b="1" dirty="0" smtClean="0">
                <a:solidFill>
                  <a:schemeClr val="bg1"/>
                </a:solidFill>
                <a:effectLst>
                  <a:outerShdw blurRad="38100" dist="38100" dir="2700000" algn="tl">
                    <a:srgbClr val="000000">
                      <a:alpha val="43137"/>
                    </a:srgbClr>
                  </a:outerShdw>
                </a:effectLst>
              </a:rPr>
              <a:t>AKCEPTUJ DZIECKO – MIMO WSZYSTKO                I PONAD WSZYSTKO</a:t>
            </a:r>
            <a:endParaRPr lang="pl-PL" sz="3500" b="1" dirty="0">
              <a:solidFill>
                <a:schemeClr val="bg1"/>
              </a:solidFill>
              <a:effectLst>
                <a:outerShdw blurRad="38100" dist="38100" dir="2700000" algn="tl">
                  <a:srgbClr val="000000">
                    <a:alpha val="43137"/>
                  </a:srgbClr>
                </a:outerShdw>
              </a:effectLst>
            </a:endParaRPr>
          </a:p>
        </p:txBody>
      </p:sp>
      <p:pic>
        <p:nvPicPr>
          <p:cNvPr id="5" name="Obraz 4" descr="1417623229_nawl8z_600.jpg"/>
          <p:cNvPicPr>
            <a:picLocks noChangeAspect="1"/>
          </p:cNvPicPr>
          <p:nvPr/>
        </p:nvPicPr>
        <p:blipFill>
          <a:blip r:embed="rId2" cstate="print"/>
          <a:stretch>
            <a:fillRect/>
          </a:stretch>
        </p:blipFill>
        <p:spPr>
          <a:xfrm>
            <a:off x="2057400" y="1682750"/>
            <a:ext cx="5867400" cy="5175250"/>
          </a:xfrm>
          <a:prstGeom prst="rect">
            <a:avLst/>
          </a:prstGeom>
        </p:spPr>
      </p:pic>
      <p:sp>
        <p:nvSpPr>
          <p:cNvPr id="7" name="Symbol zastępczy zawartości 6"/>
          <p:cNvSpPr>
            <a:spLocks noGrp="1"/>
          </p:cNvSpPr>
          <p:nvPr>
            <p:ph idx="1"/>
          </p:nvPr>
        </p:nvSpPr>
        <p:spPr/>
        <p:txBody>
          <a:bodyPr/>
          <a:lstStyle/>
          <a:p>
            <a:endParaRPr lang="pl-PL"/>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500" b="1" dirty="0" smtClean="0">
                <a:solidFill>
                  <a:schemeClr val="bg1"/>
                </a:solidFill>
                <a:effectLst>
                  <a:outerShdw blurRad="38100" dist="38100" dir="2700000" algn="tl">
                    <a:srgbClr val="000000">
                      <a:alpha val="43137"/>
                    </a:srgbClr>
                  </a:outerShdw>
                </a:effectLst>
              </a:rPr>
              <a:t>KOCHAJ DZIECKO - BEZWARUNKOWO</a:t>
            </a:r>
            <a:endParaRPr lang="pl-PL" sz="3500" b="1" dirty="0">
              <a:solidFill>
                <a:schemeClr val="bg1"/>
              </a:solidFill>
              <a:effectLst>
                <a:outerShdw blurRad="38100" dist="38100" dir="2700000" algn="tl">
                  <a:srgbClr val="000000">
                    <a:alpha val="43137"/>
                  </a:srgbClr>
                </a:outerShdw>
              </a:effectLst>
            </a:endParaRPr>
          </a:p>
        </p:txBody>
      </p:sp>
      <p:pic>
        <p:nvPicPr>
          <p:cNvPr id="4" name="Symbol zastępczy zawartości 3" descr="1264628159_by_TnK_600.jpg"/>
          <p:cNvPicPr>
            <a:picLocks noGrp="1" noChangeAspect="1"/>
          </p:cNvPicPr>
          <p:nvPr>
            <p:ph idx="1"/>
          </p:nvPr>
        </p:nvPicPr>
        <p:blipFill>
          <a:blip r:embed="rId2" cstate="print"/>
          <a:stretch>
            <a:fillRect/>
          </a:stretch>
        </p:blipFill>
        <p:spPr>
          <a:xfrm>
            <a:off x="1737367" y="1600200"/>
            <a:ext cx="5669265" cy="4525963"/>
          </a:xfrm>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500" b="1" dirty="0" smtClean="0">
                <a:solidFill>
                  <a:schemeClr val="bg1"/>
                </a:solidFill>
                <a:effectLst>
                  <a:outerShdw blurRad="38100" dist="38100" dir="2700000" algn="tl">
                    <a:srgbClr val="000000">
                      <a:alpha val="43137"/>
                    </a:srgbClr>
                  </a:outerShdw>
                </a:effectLst>
              </a:rPr>
              <a:t>POZWÓL POPEŁNIAĆ BŁĘDY</a:t>
            </a:r>
            <a:endParaRPr lang="pl-PL" sz="3500" b="1" dirty="0">
              <a:solidFill>
                <a:schemeClr val="bg1"/>
              </a:solidFill>
              <a:effectLst>
                <a:outerShdw blurRad="38100" dist="38100" dir="2700000" algn="tl">
                  <a:srgbClr val="000000">
                    <a:alpha val="43137"/>
                  </a:srgbClr>
                </a:outerShdw>
              </a:effectLst>
            </a:endParaRPr>
          </a:p>
        </p:txBody>
      </p:sp>
      <p:pic>
        <p:nvPicPr>
          <p:cNvPr id="4" name="Symbol zastępczy zawartości 3" descr="pobrany plik.jpg"/>
          <p:cNvPicPr>
            <a:picLocks noGrp="1" noChangeAspect="1"/>
          </p:cNvPicPr>
          <p:nvPr>
            <p:ph idx="1"/>
          </p:nvPr>
        </p:nvPicPr>
        <p:blipFill>
          <a:blip r:embed="rId2" cstate="print"/>
          <a:srcRect t="6099"/>
          <a:stretch>
            <a:fillRect/>
          </a:stretch>
        </p:blipFill>
        <p:spPr>
          <a:xfrm>
            <a:off x="2057400" y="1295400"/>
            <a:ext cx="5343158" cy="4692895"/>
          </a:xfrm>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0">
      <a:dk1>
        <a:sysClr val="windowText" lastClr="000000"/>
      </a:dk1>
      <a:lt1>
        <a:sysClr val="window" lastClr="FFFFFF"/>
      </a:lt1>
      <a:dk2>
        <a:srgbClr val="6D787D"/>
      </a:dk2>
      <a:lt2>
        <a:srgbClr val="EEECE1"/>
      </a:lt2>
      <a:accent1>
        <a:srgbClr val="147882"/>
      </a:accent1>
      <a:accent2>
        <a:srgbClr val="099B9F"/>
      </a:accent2>
      <a:accent3>
        <a:srgbClr val="0BBABF"/>
      </a:accent3>
      <a:accent4>
        <a:srgbClr val="13ECF1"/>
      </a:accent4>
      <a:accent5>
        <a:srgbClr val="FFFFFF"/>
      </a:accent5>
      <a:accent6>
        <a:srgbClr val="429FBE"/>
      </a:accent6>
      <a:hlink>
        <a:srgbClr val="38BCE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0">
      <a:dk1>
        <a:sysClr val="windowText" lastClr="000000"/>
      </a:dk1>
      <a:lt1>
        <a:sysClr val="window" lastClr="FFFFFF"/>
      </a:lt1>
      <a:dk2>
        <a:srgbClr val="6D787D"/>
      </a:dk2>
      <a:lt2>
        <a:srgbClr val="EEECE1"/>
      </a:lt2>
      <a:accent1>
        <a:srgbClr val="147882"/>
      </a:accent1>
      <a:accent2>
        <a:srgbClr val="099B9F"/>
      </a:accent2>
      <a:accent3>
        <a:srgbClr val="0BBABF"/>
      </a:accent3>
      <a:accent4>
        <a:srgbClr val="13ECF1"/>
      </a:accent4>
      <a:accent5>
        <a:srgbClr val="FFFFFF"/>
      </a:accent5>
      <a:accent6>
        <a:srgbClr val="429FBE"/>
      </a:accent6>
      <a:hlink>
        <a:srgbClr val="38BCE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625</Words>
  <Application>Microsoft Office PowerPoint</Application>
  <PresentationFormat>Pokaz na ekranie (4:3)</PresentationFormat>
  <Paragraphs>31</Paragraphs>
  <Slides>10</Slides>
  <Notes>0</Notes>
  <HiddenSlides>0</HiddenSlides>
  <MMClips>0</MMClips>
  <ScaleCrop>false</ScaleCrop>
  <HeadingPairs>
    <vt:vector size="4" baseType="variant">
      <vt:variant>
        <vt:lpstr>Motyw</vt:lpstr>
      </vt:variant>
      <vt:variant>
        <vt:i4>2</vt:i4>
      </vt:variant>
      <vt:variant>
        <vt:lpstr>Tytuły slajdów</vt:lpstr>
      </vt:variant>
      <vt:variant>
        <vt:i4>10</vt:i4>
      </vt:variant>
    </vt:vector>
  </HeadingPairs>
  <TitlesOfParts>
    <vt:vector size="12" baseType="lpstr">
      <vt:lpstr>Office Theme</vt:lpstr>
      <vt:lpstr>15_Office Theme</vt:lpstr>
      <vt:lpstr>Slajd 1</vt:lpstr>
      <vt:lpstr>Slajd 2</vt:lpstr>
      <vt:lpstr>DLACZEGO POCZUCIE WŁASNEJ WARTOŚCI JEST WAŻNE?</vt:lpstr>
      <vt:lpstr>ROLA RODZICA</vt:lpstr>
      <vt:lpstr>AKCEPTACJA SIEBIE </vt:lpstr>
      <vt:lpstr>JAK BUDOWAĆ U DZIECKA ZDROWY OBRAZ SIEBIE?</vt:lpstr>
      <vt:lpstr>AKCEPTUJ DZIECKO – MIMO WSZYSTKO                I PONAD WSZYSTKO</vt:lpstr>
      <vt:lpstr>KOCHAJ DZIECKO - BEZWARUNKOWO</vt:lpstr>
      <vt:lpstr>POZWÓL POPEŁNIAĆ BŁĘDY</vt:lpstr>
      <vt:lpstr>KONTAKT Z PEDAGOGIEM SZKOLNYM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Użytkownik systemu Windows</cp:lastModifiedBy>
  <cp:revision>226</cp:revision>
  <dcterms:created xsi:type="dcterms:W3CDTF">2012-04-26T17:06:14Z</dcterms:created>
  <dcterms:modified xsi:type="dcterms:W3CDTF">2020-05-22T12:29:32Z</dcterms:modified>
</cp:coreProperties>
</file>