
<file path=[Content_Types].xml><?xml version="1.0" encoding="utf-8"?>
<Types xmlns="http://schemas.openxmlformats.org/package/2006/content-types">
  <Default Extension="png" ContentType="image/png"/>
  <Default Extension="jfif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1" r:id="rId6"/>
    <p:sldId id="273" r:id="rId7"/>
    <p:sldId id="270" r:id="rId8"/>
    <p:sldId id="276" r:id="rId9"/>
    <p:sldId id="289" r:id="rId10"/>
    <p:sldId id="277" r:id="rId11"/>
    <p:sldId id="262" r:id="rId12"/>
    <p:sldId id="278" r:id="rId13"/>
    <p:sldId id="279" r:id="rId14"/>
    <p:sldId id="280" r:id="rId15"/>
    <p:sldId id="281" r:id="rId16"/>
    <p:sldId id="275" r:id="rId17"/>
    <p:sldId id="266" r:id="rId18"/>
    <p:sldId id="286" r:id="rId19"/>
    <p:sldId id="265" r:id="rId20"/>
    <p:sldId id="282" r:id="rId21"/>
    <p:sldId id="285" r:id="rId22"/>
    <p:sldId id="284" r:id="rId23"/>
    <p:sldId id="288" r:id="rId24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23" d="100"/>
          <a:sy n="123" d="100"/>
        </p:scale>
        <p:origin x="114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2016-06-30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2016-06-30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yw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11" name="Prostokąt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rtlCol="0" anchor="b">
            <a:norm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rtlCol="0" anchor="t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11" name="Prostokąt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13" name="Prostokąt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 smtClean="0"/>
              <a:t>2016-06-30</a:t>
            </a:r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/>
              <a:t>2016-06-30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74812" y="908720"/>
            <a:ext cx="8839201" cy="3096344"/>
          </a:xfrm>
        </p:spPr>
        <p:txBody>
          <a:bodyPr rtlCol="0"/>
          <a:lstStyle/>
          <a:p>
            <a:pPr algn="ctr" rtl="0"/>
            <a:r>
              <a:rPr lang="pl" sz="8800" b="1" dirty="0" smtClean="0">
                <a:solidFill>
                  <a:srgbClr val="FFFF00"/>
                </a:solidFill>
              </a:rPr>
              <a:t>ROK PATRONA</a:t>
            </a:r>
            <a:br>
              <a:rPr lang="pl" sz="8800" b="1" dirty="0" smtClean="0">
                <a:solidFill>
                  <a:srgbClr val="FFFF00"/>
                </a:solidFill>
              </a:rPr>
            </a:br>
            <a:r>
              <a:rPr lang="pl" sz="6000" b="1" dirty="0" smtClean="0">
                <a:solidFill>
                  <a:srgbClr val="FFFF00"/>
                </a:solidFill>
              </a:rPr>
              <a:t>2019/2020</a:t>
            </a:r>
            <a:endParaRPr lang="pl" sz="6000" b="1" dirty="0">
              <a:solidFill>
                <a:srgbClr val="FFFF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74813" y="4221088"/>
            <a:ext cx="8956103" cy="1728192"/>
          </a:xfrm>
        </p:spPr>
        <p:txBody>
          <a:bodyPr rtlCol="0">
            <a:normAutofit/>
          </a:bodyPr>
          <a:lstStyle/>
          <a:p>
            <a:pPr rtl="0"/>
            <a:endParaRPr lang="pl" dirty="0" smtClean="0">
              <a:solidFill>
                <a:srgbClr val="96B86B"/>
              </a:solidFill>
            </a:endParaRPr>
          </a:p>
          <a:p>
            <a:pPr algn="ctr" rtl="0"/>
            <a:r>
              <a:rPr lang="pl" b="1" dirty="0" smtClean="0">
                <a:solidFill>
                  <a:srgbClr val="364E1A"/>
                </a:solidFill>
              </a:rPr>
              <a:t>W SZKOLE PODSTAWOWEJ IM. BOLESŁAWA MEGGERA W STOBNIE</a:t>
            </a:r>
            <a:endParaRPr lang="pl" b="1" dirty="0">
              <a:solidFill>
                <a:srgbClr val="364E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648072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764704"/>
            <a:ext cx="4646376" cy="576064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LISTOPAD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05780" y="1340768"/>
            <a:ext cx="6696743" cy="5400600"/>
          </a:xfrm>
        </p:spPr>
        <p:txBody>
          <a:bodyPr rtlCol="0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Po </a:t>
            </a:r>
            <a:r>
              <a:rPr lang="pl-PL" dirty="0"/>
              <a:t>skończonej audycji cała szkoła wzięła udział w akcji rekomendowanej przez Ministra Edukacji Narodowej „Szkoła do hymnu” 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Inicjatywa </a:t>
            </a:r>
            <a:r>
              <a:rPr lang="pl-PL" dirty="0"/>
              <a:t>„Rekord dla Niepodległej” polegała na tym, że właśnie 8 listopada o symbolicznej godzinie 11:11 włączyliśmy się do odśpiewania 4-zwrotkowego hymnu polskiego.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Śpiewały </a:t>
            </a:r>
            <a:r>
              <a:rPr lang="pl-PL" dirty="0"/>
              <a:t>nawet najmłodsze dzieci. To było bardzo wzruszające i niezapomniane  przeżycie.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Jak </a:t>
            </a:r>
            <a:r>
              <a:rPr lang="pl-PL" dirty="0"/>
              <a:t>podało później ministerstwo, do wspólnego odśpiewania hymnu przystąpiło w sumie 4,1 mln uczniów oraz 405 nauczycieli w całej Polsce.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Łącznie </a:t>
            </a:r>
            <a:r>
              <a:rPr lang="pl-PL" dirty="0"/>
              <a:t>do akcji zgłosiło się 20 475 szkół z całego kraju oraz 100 placówek polonijnych z całego świata.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my wśród nich !!! 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10237" y="764704"/>
            <a:ext cx="1152128" cy="576064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34" y="4149080"/>
            <a:ext cx="4276486" cy="248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00" y="671037"/>
            <a:ext cx="3558079" cy="333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037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648072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764704"/>
            <a:ext cx="4646376" cy="576064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LISTOPAD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323373" y="1382783"/>
            <a:ext cx="6696743" cy="54006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 drugiej połowie listopada odbyły się </a:t>
            </a: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wycieczki, </a:t>
            </a:r>
            <a:b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miejsc pamięci narodowej zlokalizowanych </a:t>
            </a: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terenie </a:t>
            </a: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Tucholi.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Miejsca te są ściśle związane </a:t>
            </a: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ostatnimi tygodniami życia naszego Patrona. </a:t>
            </a: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Wzięli w nich udział uczniowie wszystkich klas. </a:t>
            </a:r>
            <a:b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Dzieci młodsze uczestniczyły w grze terenowej pod nazwą</a:t>
            </a:r>
            <a:b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,, Odkrywcy skarbca Patrona”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3718148" y="764704"/>
            <a:ext cx="2592288" cy="576064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988">
            <a:off x="157629" y="3927042"/>
            <a:ext cx="4648200" cy="26146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55">
            <a:off x="7274386" y="257626"/>
            <a:ext cx="4716017" cy="3537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23" y="3418999"/>
            <a:ext cx="4425533" cy="3319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06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648072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ciąg dalszy zdjęć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78687" y="116632"/>
            <a:ext cx="2919381" cy="648072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Dzieci zadowolone 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5" y="879024"/>
            <a:ext cx="3538314" cy="2653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1293812" y="620688"/>
            <a:ext cx="2323189" cy="308181"/>
          </a:xfrm>
        </p:spPr>
        <p:txBody>
          <a:bodyPr rtlCol="0">
            <a:normAutofit fontScale="85000" lnSpcReduction="20000"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15" y="2407424"/>
            <a:ext cx="4248150" cy="3186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42" y="764704"/>
            <a:ext cx="4116846" cy="308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82" y="152636"/>
            <a:ext cx="374441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8259" y="4185646"/>
            <a:ext cx="2610091" cy="261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1" y="3852339"/>
            <a:ext cx="3960440" cy="243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0" y="3981512"/>
            <a:ext cx="2090739" cy="258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79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2239144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GRUDZIEŃ 2019</a:t>
            </a:r>
            <a:endParaRPr lang="pl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93813" y="3284984"/>
            <a:ext cx="3581400" cy="2841180"/>
          </a:xfrm>
        </p:spPr>
        <p:txBody>
          <a:bodyPr rtlCol="0">
            <a:noAutofit/>
          </a:bodyPr>
          <a:lstStyle/>
          <a:p>
            <a:pPr rtl="0"/>
            <a:r>
              <a:rPr lang="pl-PL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Odebraliśmy szkolny sztandar po renowacji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620688"/>
            <a:ext cx="6048671" cy="5688632"/>
          </a:xfrm>
        </p:spPr>
      </p:pic>
    </p:spTree>
    <p:extLst>
      <p:ext uri="{BB962C8B-B14F-4D97-AF65-F5344CB8AC3E}">
        <p14:creationId xmlns:p14="http://schemas.microsoft.com/office/powerpoint/2010/main" val="1249502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1015008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STYCZEŃ 2020</a:t>
            </a:r>
            <a:endParaRPr lang="p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477788" y="1959429"/>
            <a:ext cx="4752528" cy="4212771"/>
          </a:xfrm>
        </p:spPr>
        <p:txBody>
          <a:bodyPr rtlCol="0"/>
          <a:lstStyle/>
          <a:p>
            <a:pPr rtl="0"/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Wykonaliśmy gazetki tematyczne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 klasach, dotyczące Roku Patrona. </a:t>
            </a:r>
          </a:p>
          <a:p>
            <a:pPr rtl="0"/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Przygotowaliśmy także regulamin konkursu dla szkół podstawowych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 gminy Tuchola na mural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,,Powrót Tucholi do Ojczyzny’’</a:t>
            </a:r>
          </a:p>
          <a:p>
            <a:pPr rtl="0"/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Poczet sztandarowy uczestniczył 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 uroczystościach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patriotyczno</a:t>
            </a: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religijnych z okazji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100. rocznicy powrotu Tucholi </a:t>
            </a:r>
            <a:b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 Ojczyzny.</a:t>
            </a:r>
          </a:p>
          <a:p>
            <a:pPr rtl="0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122576" y="39716"/>
            <a:ext cx="3602225" cy="36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43" y="4065814"/>
            <a:ext cx="1512168" cy="233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69" y="77179"/>
            <a:ext cx="2289389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86" y="2492896"/>
            <a:ext cx="1894953" cy="38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2" y="4065814"/>
            <a:ext cx="1446312" cy="228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593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1735088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STYCZEŃ 2020</a:t>
            </a:r>
            <a:endParaRPr lang="p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08012" y="2564904"/>
            <a:ext cx="4406279" cy="3607296"/>
          </a:xfrm>
        </p:spPr>
        <p:txBody>
          <a:bodyPr rtlCol="0">
            <a:normAutofit/>
          </a:bodyPr>
          <a:lstStyle/>
          <a:p>
            <a:pPr rtl="0"/>
            <a: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Przygotowaliśmy w głównym holu wystawę eksponatów </a:t>
            </a:r>
            <a:b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 izby pamięci. </a:t>
            </a:r>
            <a:b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 gablotach znajdują </a:t>
            </a:r>
            <a:b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się pamiątki po Patronie.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590356" y="3645024"/>
            <a:ext cx="2304255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741270"/>
            <a:ext cx="3610918" cy="246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8" y="3464863"/>
            <a:ext cx="3960440" cy="270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06" y="171223"/>
            <a:ext cx="347741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60097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2023120"/>
          </a:xfrm>
        </p:spPr>
        <p:txBody>
          <a:bodyPr rtlCol="0"/>
          <a:lstStyle/>
          <a:p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Marzec - Październik</a:t>
            </a:r>
            <a:endParaRPr lang="pl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kst — symbol zastępczy 7"/>
          <p:cNvSpPr>
            <a:spLocks noGrp="1"/>
          </p:cNvSpPr>
          <p:nvPr>
            <p:ph type="body" sz="half" idx="2"/>
          </p:nvPr>
        </p:nvSpPr>
        <p:spPr>
          <a:xfrm>
            <a:off x="1293813" y="2996952"/>
            <a:ext cx="3581400" cy="1080120"/>
          </a:xfrm>
        </p:spPr>
        <p:txBody>
          <a:bodyPr rtlCol="0">
            <a:normAutofit/>
          </a:bodyPr>
          <a:lstStyle/>
          <a:p>
            <a:pPr rtl="0"/>
            <a:r>
              <a:rPr lang="pl-PL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2020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ymbol zastępczy obrazu 8"/>
          <p:cNvSpPr>
            <a:spLocks noGrp="1"/>
          </p:cNvSpPr>
          <p:nvPr>
            <p:ph type="pic" idx="1"/>
          </p:nvPr>
        </p:nvSpPr>
        <p:spPr>
          <a:xfrm>
            <a:off x="6022404" y="355669"/>
            <a:ext cx="5486400" cy="54864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sp>
      <p:sp>
        <p:nvSpPr>
          <p:cNvPr id="10" name="Prostokąt 9"/>
          <p:cNvSpPr/>
          <p:nvPr/>
        </p:nvSpPr>
        <p:spPr>
          <a:xfrm>
            <a:off x="6076558" y="404664"/>
            <a:ext cx="5378092" cy="48013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" b="1" dirty="0">
                <a:solidFill>
                  <a:schemeClr val="bg1"/>
                </a:solidFill>
              </a:rPr>
              <a:t>W marcu wybuchła epidemia </a:t>
            </a:r>
            <a:r>
              <a:rPr lang="pl" b="1" dirty="0" smtClean="0">
                <a:solidFill>
                  <a:schemeClr val="bg1"/>
                </a:solidFill>
              </a:rPr>
              <a:t>koronawirusa </a:t>
            </a:r>
          </a:p>
          <a:p>
            <a:r>
              <a:rPr lang="pl" b="1" dirty="0" smtClean="0">
                <a:solidFill>
                  <a:schemeClr val="bg1"/>
                </a:solidFill>
              </a:rPr>
              <a:t>i </a:t>
            </a:r>
            <a:r>
              <a:rPr lang="pl" b="1" dirty="0">
                <a:solidFill>
                  <a:schemeClr val="bg1"/>
                </a:solidFill>
              </a:rPr>
              <a:t>pokrzyżowała nam wszystkie plany. </a:t>
            </a:r>
            <a:r>
              <a:rPr lang="pl-PL" b="1" dirty="0">
                <a:solidFill>
                  <a:schemeClr val="bg1"/>
                </a:solidFill>
              </a:rPr>
              <a:t>F</a:t>
            </a:r>
            <a:r>
              <a:rPr lang="pl-PL" b="1" dirty="0" smtClean="0">
                <a:solidFill>
                  <a:schemeClr val="bg1"/>
                </a:solidFill>
              </a:rPr>
              <a:t>unkcjonowanie </a:t>
            </a:r>
            <a:r>
              <a:rPr lang="pl-PL" b="1" dirty="0">
                <a:solidFill>
                  <a:schemeClr val="bg1"/>
                </a:solidFill>
              </a:rPr>
              <a:t>szkół zostało ograniczone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do </a:t>
            </a:r>
            <a:r>
              <a:rPr lang="pl-PL" b="1" dirty="0">
                <a:solidFill>
                  <a:schemeClr val="bg1"/>
                </a:solidFill>
              </a:rPr>
              <a:t>pracy </a:t>
            </a:r>
            <a:r>
              <a:rPr lang="pl-PL" b="1" dirty="0" smtClean="0">
                <a:solidFill>
                  <a:schemeClr val="bg1"/>
                </a:solidFill>
              </a:rPr>
              <a:t>zdalnej, dlatego nie </a:t>
            </a:r>
            <a:r>
              <a:rPr lang="pl-PL" b="1" dirty="0">
                <a:solidFill>
                  <a:schemeClr val="bg1"/>
                </a:solidFill>
              </a:rPr>
              <a:t>mogliśmy zrealizować wszystkich inicjatyw, jakie zaplanowaliśmy </a:t>
            </a:r>
            <a:r>
              <a:rPr lang="pl-PL" b="1" dirty="0" smtClean="0">
                <a:solidFill>
                  <a:schemeClr val="bg1"/>
                </a:solidFill>
              </a:rPr>
              <a:t>dla </a:t>
            </a:r>
            <a:r>
              <a:rPr lang="pl-PL" b="1" dirty="0">
                <a:solidFill>
                  <a:schemeClr val="bg1"/>
                </a:solidFill>
              </a:rPr>
              <a:t>uczczenia tak ważnych obchodów.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W </a:t>
            </a:r>
            <a:r>
              <a:rPr lang="pl-PL" b="1" dirty="0">
                <a:solidFill>
                  <a:schemeClr val="bg1"/>
                </a:solidFill>
              </a:rPr>
              <a:t>związku z tym postanowiliśmy przedłużyć świętowanie Roku Patrona na 3 pierwsze miesiące </a:t>
            </a:r>
            <a:r>
              <a:rPr lang="pl-PL" b="1" dirty="0" smtClean="0">
                <a:solidFill>
                  <a:schemeClr val="bg1"/>
                </a:solidFill>
              </a:rPr>
              <a:t>nowego </a:t>
            </a:r>
            <a:r>
              <a:rPr lang="pl-PL" b="1" dirty="0">
                <a:solidFill>
                  <a:schemeClr val="bg1"/>
                </a:solidFill>
              </a:rPr>
              <a:t>roku szkolnego,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czyli </a:t>
            </a:r>
            <a:r>
              <a:rPr lang="pl-PL" b="1" dirty="0">
                <a:solidFill>
                  <a:schemeClr val="bg1"/>
                </a:solidFill>
              </a:rPr>
              <a:t>do 30 listopada 2020 r.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Niestety </a:t>
            </a:r>
            <a:r>
              <a:rPr lang="pl-PL" b="1" dirty="0">
                <a:solidFill>
                  <a:schemeClr val="bg1"/>
                </a:solidFill>
              </a:rPr>
              <a:t>od  21 października (kiedy druga fala pandemii przybrała na sile) znowu zostaliśmy skierowani do pracy zdalnej.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Zatem </a:t>
            </a:r>
            <a:r>
              <a:rPr lang="pl-PL" b="1" dirty="0">
                <a:solidFill>
                  <a:schemeClr val="bg1"/>
                </a:solidFill>
              </a:rPr>
              <a:t>zakończenie obchodów Roku Patrona możemy przeprowadzić wyłącznie na odległość.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9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9755" y="-747464"/>
            <a:ext cx="10057184" cy="2880320"/>
          </a:xfrm>
        </p:spPr>
        <p:txBody>
          <a:bodyPr rtlCol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" sz="3200" b="1" dirty="0" smtClean="0">
                <a:solidFill>
                  <a:srgbClr val="FFC000"/>
                </a:solidFill>
              </a:rPr>
              <a:t>Październik – listopad 2020</a:t>
            </a:r>
            <a: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Wykorzystując elektroniczne kanały komunikacji udało nam sie opracować  tekst i szatę graficzną folderu podsumowującego </a:t>
            </a:r>
            <a: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Rok Patrona w naszej szkole.</a:t>
            </a:r>
            <a:endParaRPr lang="pl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2348880"/>
            <a:ext cx="7488832" cy="404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438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031776"/>
          </a:xfrm>
        </p:spPr>
        <p:txBody>
          <a:bodyPr rtlCol="0">
            <a:normAutofit fontScale="90000"/>
          </a:bodyPr>
          <a:lstStyle/>
          <a:p>
            <a:pPr algn="ctr"/>
            <a: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Uczeń klasy siódmej przetłumaczył </a:t>
            </a:r>
            <a:b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 język angielski tekst folderu.</a:t>
            </a:r>
            <a:endParaRPr lang="pl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700808"/>
            <a:ext cx="8377385" cy="475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3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4776192"/>
          </a:xfrm>
        </p:spPr>
        <p:txBody>
          <a:bodyPr rtlCol="0">
            <a:normAutofit/>
          </a:bodyPr>
          <a:lstStyle/>
          <a:p>
            <a:pPr algn="ctr"/>
            <a:r>
              <a:rPr lang="pl" sz="5400" b="1" i="1" dirty="0" smtClean="0">
                <a:solidFill>
                  <a:srgbClr val="FFC000"/>
                </a:solidFill>
              </a:rPr>
              <a:t>Rok Patrona na długo pozostanie w naszej pamięci</a:t>
            </a:r>
            <a:br>
              <a:rPr lang="pl" sz="5400" b="1" i="1" dirty="0" smtClean="0">
                <a:solidFill>
                  <a:srgbClr val="FFC000"/>
                </a:solidFill>
              </a:rPr>
            </a:br>
            <a:r>
              <a:rPr lang="pl" sz="5400" b="1" i="1" dirty="0">
                <a:solidFill>
                  <a:srgbClr val="FFC000"/>
                </a:solidFill>
              </a:rPr>
              <a:t/>
            </a:r>
            <a:br>
              <a:rPr lang="pl" sz="5400" b="1" i="1" dirty="0">
                <a:solidFill>
                  <a:srgbClr val="FFC000"/>
                </a:solidFill>
              </a:rPr>
            </a:br>
            <a:r>
              <a:rPr lang="pl" sz="5400" b="1" i="1" dirty="0" smtClean="0">
                <a:solidFill>
                  <a:srgbClr val="FFC000"/>
                </a:solidFill>
              </a:rPr>
              <a:t> ,,</a:t>
            </a:r>
            <a:r>
              <a:rPr lang="pl-PL" sz="4800" dirty="0" smtClean="0">
                <a:solidFill>
                  <a:srgbClr val="FFC000"/>
                </a:solidFill>
                <a:cs typeface="Arial" panose="020B0604020202020204" pitchFamily="34" charset="0"/>
              </a:rPr>
              <a:t>On </a:t>
            </a:r>
            <a:r>
              <a:rPr lang="pl-PL" sz="4800" dirty="0">
                <a:solidFill>
                  <a:srgbClr val="FFC000"/>
                </a:solidFill>
                <a:cs typeface="Arial" panose="020B0604020202020204" pitchFamily="34" charset="0"/>
              </a:rPr>
              <a:t>nam zbudował skarbiec </a:t>
            </a:r>
            <a:r>
              <a:rPr lang="pl-PL" sz="4800" dirty="0" smtClean="0">
                <a:solidFill>
                  <a:srgbClr val="FFC000"/>
                </a:solidFill>
                <a:cs typeface="Arial" panose="020B0604020202020204" pitchFamily="34" charset="0"/>
              </a:rPr>
              <a:t>mądrości ”</a:t>
            </a:r>
            <a:r>
              <a:rPr lang="pl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pl" sz="4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4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74374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/>
            </a:r>
            <a:br>
              <a:rPr lang="pl-PL" dirty="0" smtClean="0"/>
            </a:br>
            <a:endParaRPr lang="pl" sz="27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1197868" y="692696"/>
            <a:ext cx="9697144" cy="5479504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	Rok </a:t>
            </a:r>
            <a:r>
              <a:rPr lang="pl-PL" sz="2800" b="1" dirty="0">
                <a:solidFill>
                  <a:srgbClr val="FFC000"/>
                </a:solidFill>
              </a:rPr>
              <a:t>szkolny 2019/2020 został w naszej szkole </a:t>
            </a:r>
            <a:r>
              <a:rPr lang="pl-PL" sz="2800" b="1" dirty="0" smtClean="0">
                <a:solidFill>
                  <a:srgbClr val="FFC000"/>
                </a:solidFill>
              </a:rPr>
              <a:t>ogłoszony Rokiem </a:t>
            </a:r>
            <a:r>
              <a:rPr lang="pl-PL" sz="2800" b="1" dirty="0">
                <a:solidFill>
                  <a:srgbClr val="FFC000"/>
                </a:solidFill>
              </a:rPr>
              <a:t>Patrona. Przyczynkiem do tego  były dwie rocznice związane z życiem Bolesława </a:t>
            </a:r>
            <a:r>
              <a:rPr lang="pl-PL" sz="2800" b="1" dirty="0" err="1">
                <a:solidFill>
                  <a:srgbClr val="FFC000"/>
                </a:solidFill>
              </a:rPr>
              <a:t>Meggera</a:t>
            </a:r>
            <a:r>
              <a:rPr lang="pl-PL" sz="2800" b="1" dirty="0">
                <a:solidFill>
                  <a:srgbClr val="FFC000"/>
                </a:solidFill>
              </a:rPr>
              <a:t> przypadające w roku 2019, a mianowicie</a:t>
            </a:r>
            <a:r>
              <a:rPr lang="pl-PL" sz="2800" dirty="0">
                <a:solidFill>
                  <a:srgbClr val="FFC000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 </a:t>
            </a:r>
            <a:r>
              <a:rPr lang="pl-PL" sz="2800" dirty="0"/>
              <a:t> </a:t>
            </a:r>
            <a:r>
              <a:rPr lang="pl-PL" sz="2800" dirty="0" smtClean="0"/>
              <a:t>      120. </a:t>
            </a:r>
            <a:r>
              <a:rPr lang="pl-PL" sz="2800" dirty="0"/>
              <a:t>rocznica Jego </a:t>
            </a:r>
            <a:r>
              <a:rPr lang="pl-PL" sz="2800" dirty="0" smtClean="0"/>
              <a:t>narodzin </a:t>
            </a:r>
            <a:br>
              <a:rPr lang="pl-PL" sz="2800" dirty="0" smtClean="0"/>
            </a:br>
            <a:r>
              <a:rPr lang="pl-PL" sz="2800" dirty="0" smtClean="0"/>
              <a:t>- przyszedł </a:t>
            </a:r>
            <a:r>
              <a:rPr lang="pl-PL" sz="2800" dirty="0"/>
              <a:t>On na świat </a:t>
            </a:r>
            <a:r>
              <a:rPr lang="pl-PL" sz="2800" b="1" dirty="0" smtClean="0"/>
              <a:t>16 </a:t>
            </a:r>
            <a:r>
              <a:rPr lang="pl-PL" sz="2800" b="1" dirty="0"/>
              <a:t>czerwca </a:t>
            </a:r>
            <a:r>
              <a:rPr lang="pl-PL" sz="2800" b="1" dirty="0" smtClean="0"/>
              <a:t>1899 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b="1" dirty="0" smtClean="0"/>
              <a:t>        80. </a:t>
            </a:r>
            <a:r>
              <a:rPr lang="pl-PL" sz="2800" b="1" dirty="0"/>
              <a:t>rocznica śmierci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dirty="0" smtClean="0"/>
              <a:t>- </a:t>
            </a:r>
            <a:r>
              <a:rPr lang="pl-PL" sz="2800" dirty="0"/>
              <a:t>2 listopada 1939 r. </a:t>
            </a:r>
            <a:r>
              <a:rPr lang="pl-PL" sz="2800" dirty="0" smtClean="0"/>
              <a:t>zginął </a:t>
            </a:r>
            <a:r>
              <a:rPr lang="pl-PL" sz="2800" dirty="0"/>
              <a:t>z rąk hitlerowców podczas jednej z masowych egzekucji przeprowadzanych na ludności powiatu tucholskiego w lesie </a:t>
            </a:r>
            <a:r>
              <a:rPr lang="pl-PL" sz="2800" dirty="0" smtClean="0"/>
              <a:t>Rudzkiego Mostu</a:t>
            </a:r>
            <a:r>
              <a:rPr lang="pl-PL" sz="2800" dirty="0"/>
              <a:t>. </a:t>
            </a:r>
          </a:p>
          <a:p>
            <a:pPr rtl="0"/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970798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363582"/>
            <a:ext cx="10345216" cy="1823864"/>
          </a:xfrm>
        </p:spPr>
        <p:txBody>
          <a:bodyPr rtlCol="0">
            <a:normAutofit/>
          </a:bodyPr>
          <a:lstStyle/>
          <a:p>
            <a:pPr algn="ctr"/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Szkoła </a:t>
            </a:r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Podstawowa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 Stobnie s</a:t>
            </a:r>
            <a:r>
              <a:rPr lang="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pstobno.edupage.org</a:t>
            </a:r>
            <a:br>
              <a:rPr lang="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facebook.com</a:t>
            </a:r>
            <a:endParaRPr lang="pl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awartość — symbol zastępczy 4"/>
          <p:cNvSpPr>
            <a:spLocks noGrp="1"/>
          </p:cNvSpPr>
          <p:nvPr>
            <p:ph sz="half" idx="1"/>
          </p:nvPr>
        </p:nvSpPr>
        <p:spPr>
          <a:xfrm>
            <a:off x="2205980" y="2769258"/>
            <a:ext cx="5040560" cy="32403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r>
              <a:rPr lang="pl" dirty="0" smtClean="0">
                <a:solidFill>
                  <a:srgbClr val="92D050"/>
                </a:solidFill>
              </a:rPr>
              <a:t>    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pl" dirty="0" smtClean="0">
                <a:solidFill>
                  <a:schemeClr val="accent5">
                    <a:lumMod val="50000"/>
                  </a:schemeClr>
                </a:solidFill>
              </a:rPr>
              <a:t>HONOROWY PATRONAT KUJAWSKO-POMORSKIEGO KURATORA OŚWIATY</a:t>
            </a:r>
          </a:p>
        </p:txBody>
      </p:sp>
      <p:pic>
        <p:nvPicPr>
          <p:cNvPr id="8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4509120"/>
            <a:ext cx="2376265" cy="1269406"/>
          </a:xfrm>
          <a:prstGeom prst="rect">
            <a:avLst/>
          </a:prstGeo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2996952"/>
            <a:ext cx="2160240" cy="2520280"/>
          </a:xfrm>
        </p:spPr>
      </p:pic>
    </p:spTree>
    <p:extLst>
      <p:ext uri="{BB962C8B-B14F-4D97-AF65-F5344CB8AC3E}">
        <p14:creationId xmlns:p14="http://schemas.microsoft.com/office/powerpoint/2010/main" val="302288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764" y="764704"/>
            <a:ext cx="6624736" cy="2376264"/>
          </a:xfrm>
        </p:spPr>
        <p:txBody>
          <a:bodyPr rtlCol="0">
            <a:normAutofit fontScale="90000"/>
          </a:bodyPr>
          <a:lstStyle/>
          <a:p>
            <a:pPr algn="ctr"/>
            <a:r>
              <a:rPr lang="pl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,,Bolesław Megger naszym patronem,to </a:t>
            </a:r>
            <a:br>
              <a:rPr lang="pl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pl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w Jego szkole uczymy się’’ </a:t>
            </a:r>
            <a:r>
              <a:rPr lang="pl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pl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pl" sz="3100" b="1" dirty="0">
              <a:solidFill>
                <a:srgbClr val="FFC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Zawartość — symbol zastępczy 4"/>
          <p:cNvSpPr>
            <a:spLocks noGrp="1"/>
          </p:cNvSpPr>
          <p:nvPr>
            <p:ph sz="half" idx="1"/>
          </p:nvPr>
        </p:nvSpPr>
        <p:spPr>
          <a:xfrm>
            <a:off x="693813" y="2780928"/>
            <a:ext cx="5832648" cy="309634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" dirty="0" smtClean="0">
                <a:solidFill>
                  <a:srgbClr val="92D050"/>
                </a:solidFill>
              </a:rPr>
              <a:t>    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pl-PL" sz="3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Jak </a:t>
            </a:r>
            <a:r>
              <a:rPr lang="pl-PL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udało się nam uczcić pamięć </a:t>
            </a:r>
            <a:r>
              <a:rPr lang="pl-PL" sz="3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pl-PL" sz="3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pl-PL" sz="3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 </a:t>
            </a:r>
            <a:r>
              <a:rPr lang="pl-PL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Bolesławie </a:t>
            </a:r>
            <a:r>
              <a:rPr lang="pl-PL" sz="3600" b="1" dirty="0" err="1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Meggerze</a:t>
            </a:r>
            <a:r>
              <a:rPr lang="pl-PL" sz="36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? </a:t>
            </a:r>
            <a:endParaRPr lang="pl-PL" sz="36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buNone/>
            </a:pPr>
            <a:endParaRPr lang="pl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620688"/>
            <a:ext cx="4583641" cy="5111124"/>
          </a:xfrm>
        </p:spPr>
      </p:pic>
      <p:sp>
        <p:nvSpPr>
          <p:cNvPr id="7" name="Strzałka w prawo 6"/>
          <p:cNvSpPr/>
          <p:nvPr/>
        </p:nvSpPr>
        <p:spPr>
          <a:xfrm>
            <a:off x="6670476" y="6015728"/>
            <a:ext cx="5004204" cy="576064"/>
          </a:xfrm>
          <a:prstGeom prst="rightArrow">
            <a:avLst>
              <a:gd name="adj1" fmla="val 59972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80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346165"/>
            <a:ext cx="9601200" cy="617146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3504455" cy="762000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WRZESIEŃ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944615" cy="3733800"/>
          </a:xfrm>
        </p:spPr>
        <p:txBody>
          <a:bodyPr rtlCol="0"/>
          <a:lstStyle/>
          <a:p>
            <a:pPr algn="ctr"/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Poczet sztandarowy naszej szkoły, </a:t>
            </a:r>
            <a:br>
              <a:rPr lang="pl-PL" dirty="0" smtClean="0"/>
            </a:br>
            <a:r>
              <a:rPr lang="pl-PL" dirty="0" smtClean="0"/>
              <a:t>pod opieką pani Marzeny </a:t>
            </a:r>
            <a:r>
              <a:rPr lang="pl-PL" dirty="0" err="1" smtClean="0"/>
              <a:t>Giersch</a:t>
            </a:r>
            <a:r>
              <a:rPr lang="pl-PL" dirty="0" smtClean="0"/>
              <a:t>, tradycyjnie uczestniczył w polowej mszy świętej w Rudzkim Moście odprawianej ku czci pomordowanych tam mieszkańców powiatu tucholskiego.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Mszy św. </a:t>
            </a:r>
            <a:r>
              <a:rPr lang="pl-PL" dirty="0"/>
              <a:t>p</a:t>
            </a:r>
            <a:r>
              <a:rPr lang="pl-PL" dirty="0" smtClean="0"/>
              <a:t>rzewodniczył Jego Ekscelencja Ksiądz Biskup Diecezjalny Ryszard Kasyna.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222205" y="1628800"/>
            <a:ext cx="1080120" cy="809600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16" y="2438400"/>
            <a:ext cx="3515193" cy="3733800"/>
          </a:xfrm>
        </p:spPr>
      </p:pic>
    </p:spTree>
    <p:extLst>
      <p:ext uri="{BB962C8B-B14F-4D97-AF65-F5344CB8AC3E}">
        <p14:creationId xmlns:p14="http://schemas.microsoft.com/office/powerpoint/2010/main" val="4130843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648072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764704"/>
            <a:ext cx="4646376" cy="576064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PAŹDZIERNIK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05781" y="1772816"/>
            <a:ext cx="5559590" cy="4968552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dirty="0" smtClean="0"/>
              <a:t>Ogłosiliśmy </a:t>
            </a:r>
            <a:r>
              <a:rPr lang="pl-PL" dirty="0"/>
              <a:t>konkurs dla uczniów 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ze </a:t>
            </a:r>
            <a:r>
              <a:rPr lang="pl-PL" dirty="0"/>
              <a:t>znajomości biogramu Bolesława </a:t>
            </a:r>
            <a:r>
              <a:rPr lang="pl-PL" dirty="0" err="1"/>
              <a:t>Meggera</a:t>
            </a:r>
            <a:r>
              <a:rPr lang="pl-PL" dirty="0"/>
              <a:t> </a:t>
            </a:r>
            <a:r>
              <a:rPr lang="pl-PL" dirty="0" smtClean="0"/>
              <a:t> </a:t>
            </a:r>
            <a:r>
              <a:rPr lang="pl-PL" dirty="0"/>
              <a:t>„Czy znasz postać Patrona?”.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 </a:t>
            </a:r>
            <a:r>
              <a:rPr lang="pl-PL" dirty="0"/>
              <a:t>ramach przygotowań pani bibliotekarka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wraz </a:t>
            </a:r>
            <a:r>
              <a:rPr lang="pl-PL" dirty="0"/>
              <a:t>z panią pedagog  </a:t>
            </a:r>
            <a:r>
              <a:rPr lang="pl-PL" dirty="0" smtClean="0"/>
              <a:t>przygotowały </a:t>
            </a:r>
            <a:r>
              <a:rPr lang="pl-PL" dirty="0"/>
              <a:t>ciekawą gazetkę o Patronie zatytułowaną </a:t>
            </a:r>
            <a:endParaRPr lang="pl-PL" dirty="0" smtClean="0"/>
          </a:p>
          <a:p>
            <a:pPr marL="0" indent="0">
              <a:buNone/>
            </a:pPr>
            <a:r>
              <a:rPr lang="pl-PL" sz="2800" b="1" i="1" dirty="0" smtClean="0">
                <a:solidFill>
                  <a:srgbClr val="FFC000"/>
                </a:solidFill>
              </a:rPr>
              <a:t>,,Bolesław </a:t>
            </a:r>
            <a:r>
              <a:rPr lang="pl-PL" sz="2800" b="1" i="1" dirty="0" err="1" smtClean="0">
                <a:solidFill>
                  <a:srgbClr val="FFC000"/>
                </a:solidFill>
              </a:rPr>
              <a:t>Megger</a:t>
            </a:r>
            <a:r>
              <a:rPr lang="pl-PL" sz="2800" b="1" i="1" dirty="0" smtClean="0">
                <a:solidFill>
                  <a:srgbClr val="FFC000"/>
                </a:solidFill>
              </a:rPr>
              <a:t> naszym Patronem, to w Jego szkole uczymy się’’ </a:t>
            </a:r>
          </a:p>
          <a:p>
            <a:pPr marL="0" indent="0">
              <a:buNone/>
            </a:pPr>
            <a:r>
              <a:rPr lang="pl-PL" dirty="0" smtClean="0"/>
              <a:t>Mieści </a:t>
            </a:r>
            <a:r>
              <a:rPr lang="pl-PL" dirty="0"/>
              <a:t>się ona w gablocie na 1 piętrze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sąsiedztwie szafek uczniowskich. </a:t>
            </a:r>
            <a:endParaRPr lang="pl-PL" dirty="0" smtClean="0"/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582245" y="764704"/>
            <a:ext cx="1440160" cy="504056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1842647"/>
            <a:ext cx="4648200" cy="3486150"/>
          </a:xfrm>
        </p:spPr>
      </p:pic>
    </p:spTree>
    <p:extLst>
      <p:ext uri="{BB962C8B-B14F-4D97-AF65-F5344CB8AC3E}">
        <p14:creationId xmlns:p14="http://schemas.microsoft.com/office/powerpoint/2010/main" val="2522466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648072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-530323" y="764704"/>
            <a:ext cx="4608512" cy="576064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PAŹDZIERNIK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05781" y="1340768"/>
            <a:ext cx="3557012" cy="2393584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dirty="0" smtClean="0"/>
              <a:t>Uczniowie</a:t>
            </a:r>
            <a:r>
              <a:rPr lang="pl-PL" dirty="0"/>
              <a:t>, a nawet dzieci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grup </a:t>
            </a:r>
            <a:r>
              <a:rPr lang="pl-PL" dirty="0" smtClean="0"/>
              <a:t>przedszkolnych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– przygotowali piękną dekorację </a:t>
            </a:r>
            <a:r>
              <a:rPr lang="pl-PL" dirty="0" smtClean="0"/>
              <a:t>okien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– wszystkie okna w szkole zostały przystrojone białymi i czerwonymi </a:t>
            </a:r>
            <a:r>
              <a:rPr lang="pl-PL" dirty="0" smtClean="0"/>
              <a:t>elementami.</a:t>
            </a:r>
            <a:endParaRPr lang="pl-PL" dirty="0"/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2638029" y="764704"/>
            <a:ext cx="1944215" cy="576064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52" y="690662"/>
            <a:ext cx="6706653" cy="302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63" y="5123394"/>
            <a:ext cx="2262496" cy="1643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b="3930"/>
          <a:stretch/>
        </p:blipFill>
        <p:spPr>
          <a:xfrm>
            <a:off x="9586108" y="4285039"/>
            <a:ext cx="255540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r="13766" b="7392"/>
          <a:stretch/>
        </p:blipFill>
        <p:spPr>
          <a:xfrm>
            <a:off x="2363837" y="3785051"/>
            <a:ext cx="371324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3722033"/>
            <a:ext cx="3315965" cy="152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35" y="235666"/>
            <a:ext cx="2614128" cy="328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8" y="3500102"/>
            <a:ext cx="2090749" cy="276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74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648072"/>
          </a:xfrm>
        </p:spPr>
        <p:txBody>
          <a:bodyPr rtlCol="0"/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764704"/>
            <a:ext cx="1992287" cy="576064"/>
          </a:xfrm>
        </p:spPr>
        <p:txBody>
          <a:bodyPr rtlCol="0"/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LISTOPAD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05781" y="1340768"/>
            <a:ext cx="5536232" cy="54006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dirty="0"/>
              <a:t>Listopad to miesiąc, który corocznie w naszej szkole poświęcamy Patronowi.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Nie </a:t>
            </a:r>
            <a:r>
              <a:rPr lang="pl-PL" dirty="0"/>
              <a:t>inaczej było tym razem.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Najpierw </a:t>
            </a:r>
            <a:r>
              <a:rPr lang="pl-PL" dirty="0"/>
              <a:t>– 2 listopada - odbył się apel inaugurujący obchody Roku Patrona, podczas którego uczniowie złożyli kwiaty i zapalili znicz pod tablicą pamiątkową.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ten sposób uczciliśmy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80 </a:t>
            </a:r>
            <a:r>
              <a:rPr lang="pl-PL" dirty="0"/>
              <a:t>rocznicę śmierci </a:t>
            </a:r>
            <a:r>
              <a:rPr lang="pl-PL" dirty="0" err="1"/>
              <a:t>Meggera</a:t>
            </a:r>
            <a:r>
              <a:rPr lang="pl-PL" dirty="0"/>
              <a:t>.  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2638029" y="764704"/>
            <a:ext cx="1944216" cy="576064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3140968"/>
            <a:ext cx="443814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4066572"/>
            <a:ext cx="2236449" cy="267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449146"/>
            <a:ext cx="3240359" cy="434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9266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4416152"/>
          </a:xfrm>
        </p:spPr>
        <p:txBody>
          <a:bodyPr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Nad </a:t>
            </a:r>
            <a:r>
              <a:rPr lang="pl-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głównym wejściem do szkoły powstała całoroczna instalacja o treści </a:t>
            </a:r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„</a:t>
            </a:r>
            <a:r>
              <a:rPr lang="pl-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ROK PATRONA / 2019/2020 / </a:t>
            </a:r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BOLESŁAW </a:t>
            </a:r>
            <a:r>
              <a:rPr lang="pl-PL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MEGGER 1899-1939”. </a:t>
            </a:r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pl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116632"/>
            <a:ext cx="9601200" cy="504056"/>
          </a:xfrm>
        </p:spPr>
        <p:txBody>
          <a:bodyPr rtlCol="0">
            <a:normAutofit fontScale="90000"/>
          </a:bodyPr>
          <a:lstStyle/>
          <a:p>
            <a:pPr rtl="0"/>
            <a:r>
              <a:rPr lang="pl" b="1" dirty="0" smtClean="0">
                <a:solidFill>
                  <a:srgbClr val="364E1A"/>
                </a:solidFill>
              </a:rPr>
              <a:t>        		Co zrobiliśmy?</a:t>
            </a:r>
            <a:endParaRPr lang="pl" b="1" dirty="0">
              <a:solidFill>
                <a:srgbClr val="364E1A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" y="404664"/>
            <a:ext cx="3862164" cy="576064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LISTOPAD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45741" y="908720"/>
            <a:ext cx="12143084" cy="2664296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Dnia </a:t>
            </a:r>
            <a:r>
              <a:rPr lang="pl-PL" dirty="0"/>
              <a:t>8 listopada na terenie szkoły odbyła </a:t>
            </a:r>
            <a:r>
              <a:rPr lang="pl-PL" dirty="0" smtClean="0"/>
              <a:t>się </a:t>
            </a:r>
            <a:r>
              <a:rPr lang="pl-PL" dirty="0"/>
              <a:t>audycja muzyczna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pt. „</a:t>
            </a:r>
            <a:r>
              <a:rPr lang="pl-PL" dirty="0"/>
              <a:t>Cudze chwalicie, swego nie znacie” </a:t>
            </a:r>
            <a:r>
              <a:rPr lang="pl-PL" dirty="0" smtClean="0"/>
              <a:t>z </a:t>
            </a:r>
            <a:r>
              <a:rPr lang="pl-PL" dirty="0"/>
              <a:t>udziałem artystów Filharmonii Pomorskiej </a:t>
            </a:r>
            <a:r>
              <a:rPr lang="pl-PL" dirty="0" smtClean="0"/>
              <a:t>w </a:t>
            </a:r>
            <a:r>
              <a:rPr lang="pl-PL" dirty="0"/>
              <a:t>Bydgoszczy.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Było </a:t>
            </a:r>
            <a:r>
              <a:rPr lang="pl-PL" dirty="0"/>
              <a:t>to szczególne spotkanie, na którym artyści zaprezentowali piękno muzyki polskiej. </a:t>
            </a:r>
            <a:br>
              <a:rPr lang="pl-PL" dirty="0"/>
            </a:br>
            <a:r>
              <a:rPr lang="pl-PL" dirty="0" smtClean="0"/>
              <a:t>Mogliśmy </a:t>
            </a:r>
            <a:r>
              <a:rPr lang="pl-PL" dirty="0"/>
              <a:t>dowiedzieć się, co ją wyróżnia i czym inspirowali się polscy kompozytorzy: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Fryderyk </a:t>
            </a:r>
            <a:r>
              <a:rPr lang="pl-PL" dirty="0"/>
              <a:t>Chopin, Michał Kleofas Ogiński, Mieczysław </a:t>
            </a:r>
            <a:r>
              <a:rPr lang="pl-PL" dirty="0" smtClean="0"/>
              <a:t>Karłowicz czy Ignacy Jan Paderewski.</a:t>
            </a:r>
            <a:br>
              <a:rPr lang="pl-PL" dirty="0" smtClean="0"/>
            </a:br>
            <a:r>
              <a:rPr lang="pl-PL" dirty="0" smtClean="0"/>
              <a:t>Mimo </a:t>
            </a:r>
            <a:r>
              <a:rPr lang="pl-PL" dirty="0"/>
              <a:t>melancholijnej listopadowej </a:t>
            </a:r>
            <a:r>
              <a:rPr lang="pl-PL" dirty="0" smtClean="0"/>
              <a:t>aury </a:t>
            </a:r>
            <a:r>
              <a:rPr lang="pl-PL" dirty="0"/>
              <a:t>za oknem na </a:t>
            </a:r>
            <a:r>
              <a:rPr lang="pl-PL" dirty="0" smtClean="0"/>
              <a:t>sali </a:t>
            </a:r>
            <a:r>
              <a:rPr lang="pl-PL" dirty="0"/>
              <a:t>gimnastycznej zabrzmiały porywające mazurki, skoczne krakowiaki i dostojne polonezy</a:t>
            </a:r>
            <a:r>
              <a:rPr lang="pl-PL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1989957" y="404664"/>
            <a:ext cx="2880320" cy="576064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2019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2780928"/>
            <a:ext cx="6264695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2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łoje drewna 16: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115" id="{6D802E96-7B24-457C-A326-69AF839D4486}" vid="{C3FFE3C6-9A62-4BEA-9FE0-A8BC12B9BCCA}"/>
    </a:ext>
  </a:extLst>
</a:theme>
</file>

<file path=ppt/theme/theme2.xml><?xml version="1.0" encoding="utf-8"?>
<a:theme xmlns:a="http://schemas.openxmlformats.org/drawingml/2006/main" name="Motyw pakietu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1360511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TP102801114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706531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35E791-7449-4708-8DE9-182EC4D8A134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873beb7-5857-4685-be1f-d57550cc96c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B9514F-6A45-47F4-BC6D-A865E2971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Słoje drewna (natura, panoramiczna)</Template>
  <TotalTime>999</TotalTime>
  <Words>258</Words>
  <Application>Microsoft Office PowerPoint</Application>
  <PresentationFormat>Niestandardowy</PresentationFormat>
  <Paragraphs>70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Century</vt:lpstr>
      <vt:lpstr>Century Gothic</vt:lpstr>
      <vt:lpstr>Wingdings</vt:lpstr>
      <vt:lpstr>Słoje drewna 16:9</vt:lpstr>
      <vt:lpstr>ROK PATRONA 2019/2020</vt:lpstr>
      <vt:lpstr> </vt:lpstr>
      <vt:lpstr>,,Bolesław Megger naszym patronem,to  w Jego szkole uczymy się’’   </vt:lpstr>
      <vt:lpstr>        Co zrobiliśmy?</vt:lpstr>
      <vt:lpstr>          Co zrobiliśmy?</vt:lpstr>
      <vt:lpstr>          Co zrobiliśmy?</vt:lpstr>
      <vt:lpstr>          Co zrobiliśmy?</vt:lpstr>
      <vt:lpstr>Nad głównym wejściem do szkoły powstała całoroczna instalacja o treści  „ROK PATRONA / 2019/2020 /  BOLESŁAW MEGGER 1899-1939”.  </vt:lpstr>
      <vt:lpstr>          Co zrobiliśmy?</vt:lpstr>
      <vt:lpstr>          Co zrobiliśmy?</vt:lpstr>
      <vt:lpstr>          Co zrobiliśmy?</vt:lpstr>
      <vt:lpstr>          ciąg dalszy zdjęć</vt:lpstr>
      <vt:lpstr>GRUDZIEŃ 2019</vt:lpstr>
      <vt:lpstr>STYCZEŃ 2020</vt:lpstr>
      <vt:lpstr>STYCZEŃ 2020</vt:lpstr>
      <vt:lpstr>Marzec - Październik</vt:lpstr>
      <vt:lpstr>  Październik – listopad 2020 Wykorzystując elektroniczne kanały komunikacji udało nam sie opracować  tekst i szatę graficzną folderu podsumowującego  Rok Patrona w naszej szkole.</vt:lpstr>
      <vt:lpstr> Uczeń klasy siódmej przetłumaczył  na język angielski tekst folderu.</vt:lpstr>
      <vt:lpstr>Rok Patrona na długo pozostanie w naszej pamięci   ,,On nam zbudował skarbiec mądrości ” </vt:lpstr>
      <vt:lpstr>Szkoła Podstawowa w Stobnie spstobno.edupage.org facebook.com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ROK PATRONA 2019/2020</dc:title>
  <dc:creator>Szkola</dc:creator>
  <cp:lastModifiedBy>alicja.gor@hotmail.com</cp:lastModifiedBy>
  <cp:revision>182</cp:revision>
  <dcterms:created xsi:type="dcterms:W3CDTF">2020-12-04T13:46:52Z</dcterms:created>
  <dcterms:modified xsi:type="dcterms:W3CDTF">2020-12-14T18:52:21Z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_MarkAsFinal">
    <vt:bool>true</vt:bool>
  </property>
</Properties>
</file>