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8F23-A61B-47DA-AA46-2D9A44A121CA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7B57-95E0-405F-BF77-D834BB96DFBD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8F23-A61B-47DA-AA46-2D9A44A121CA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7B57-95E0-405F-BF77-D834BB96DFB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8F23-A61B-47DA-AA46-2D9A44A121CA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7B57-95E0-405F-BF77-D834BB96DFB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8F23-A61B-47DA-AA46-2D9A44A121CA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7B57-95E0-405F-BF77-D834BB96DFB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8F23-A61B-47DA-AA46-2D9A44A121CA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7B57-95E0-405F-BF77-D834BB96DFB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8F23-A61B-47DA-AA46-2D9A44A121CA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7B57-95E0-405F-BF77-D834BB96DFB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8F23-A61B-47DA-AA46-2D9A44A121CA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7B57-95E0-405F-BF77-D834BB96DFB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8F23-A61B-47DA-AA46-2D9A44A121CA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7B57-95E0-405F-BF77-D834BB96DFB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8F23-A61B-47DA-AA46-2D9A44A121CA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7B57-95E0-405F-BF77-D834BB96DFB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8F23-A61B-47DA-AA46-2D9A44A121CA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7B57-95E0-405F-BF77-D834BB96DFB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8F23-A61B-47DA-AA46-2D9A44A121CA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7B57-95E0-405F-BF77-D834BB96DFB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8F23-A61B-47DA-AA46-2D9A44A121CA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7B57-95E0-405F-BF77-D834BB96DFB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8F23-A61B-47DA-AA46-2D9A44A121CA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7B57-95E0-405F-BF77-D834BB96DFB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8F23-A61B-47DA-AA46-2D9A44A121CA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7B57-95E0-405F-BF77-D834BB96DFB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8F23-A61B-47DA-AA46-2D9A44A121CA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7B57-95E0-405F-BF77-D834BB96DFB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8F23-A61B-47DA-AA46-2D9A44A121CA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7B57-95E0-405F-BF77-D834BB96DFB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8F23-A61B-47DA-AA46-2D9A44A121CA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7B57-95E0-405F-BF77-D834BB96DFB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4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3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1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43E8F23-A61B-47DA-AA46-2D9A44A121CA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9B77B57-95E0-405F-BF77-D834BB96DFB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smtClean="0"/>
              <a:t>Rovnováha strachu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Zdroj: www.zborovna.sk</a:t>
            </a:r>
            <a:endParaRPr lang="sk-SK" dirty="0"/>
          </a:p>
        </p:txBody>
      </p:sp>
      <p:pic>
        <p:nvPicPr>
          <p:cNvPr id="4" name="Picture 8" descr="Výsledok vyhľadávania obrázkov pre dopyt usa vlaj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6427" y="5486349"/>
            <a:ext cx="2287573" cy="1371651"/>
          </a:xfrm>
          <a:prstGeom prst="rect">
            <a:avLst/>
          </a:prstGeom>
          <a:noFill/>
        </p:spPr>
      </p:pic>
      <p:pic>
        <p:nvPicPr>
          <p:cNvPr id="5" name="Picture 8" descr="https://upload.wikimedia.org/wikipedia/commons/thumb/a/a9/Flag_of_the_Soviet_Union.svg/220px-Flag_of_the_Soviet_Union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500702"/>
            <a:ext cx="2095500" cy="1357298"/>
          </a:xfrm>
          <a:prstGeom prst="rect">
            <a:avLst/>
          </a:prstGeom>
          <a:noFill/>
        </p:spPr>
      </p:pic>
      <p:pic>
        <p:nvPicPr>
          <p:cNvPr id="6" name="Picture 4" descr="Výsledok vyhľadávania obrázkov pre dopyt atomova bomb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862" y="0"/>
            <a:ext cx="2500138" cy="1643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superveľmoci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285992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Superveľmoci = </a:t>
            </a:r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ZSSR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=&gt; 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politické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vojenské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súperenie =&gt;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STUDENÁ VOJNA 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obe mali 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atómové zbrane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=&gt; nebezpečenstvo pre svet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785786" y="5286388"/>
            <a:ext cx="6125395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V </a:t>
            </a:r>
            <a:r>
              <a:rPr lang="sk-SK" b="1" dirty="0" smtClean="0"/>
              <a:t>ZSSR</a:t>
            </a:r>
            <a:r>
              <a:rPr lang="sk-SK" dirty="0" smtClean="0"/>
              <a:t> sa vo </a:t>
            </a:r>
            <a:r>
              <a:rPr lang="sk-SK" b="1" dirty="0" smtClean="0"/>
              <a:t>vykonštruovaných procesoch </a:t>
            </a:r>
            <a:r>
              <a:rPr lang="sk-SK" dirty="0" smtClean="0"/>
              <a:t>obviňovali</a:t>
            </a:r>
          </a:p>
          <a:p>
            <a:r>
              <a:rPr lang="sk-SK" dirty="0"/>
              <a:t>ľ</a:t>
            </a:r>
            <a:r>
              <a:rPr lang="sk-SK" dirty="0" smtClean="0"/>
              <a:t>udia, že sú imperialistickými agentmi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Hon na čarodejnice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285992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USA sa obávali šírenia </a:t>
            </a:r>
            <a:r>
              <a:rPr lang="sk-SK" sz="26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komunizmu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vo svete =&gt;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„hon na čarodejnice (1950 – 1953)“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= rozsiahla protikomunistická kampaň senátora </a:t>
            </a:r>
            <a:r>
              <a:rPr lang="sk-SK" sz="26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McCarthyho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sk-SK" sz="26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mccarthizmus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=&gt;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obviňoval členov štátu, že sú </a:t>
            </a:r>
            <a:r>
              <a:rPr lang="sk-SK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komunisti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alebo sú s nimi v kontakte (D. </a:t>
            </a:r>
            <a:r>
              <a:rPr lang="sk-SK" sz="2600" dirty="0" err="1" smtClean="0">
                <a:latin typeface="Arial" pitchFamily="34" charset="0"/>
                <a:cs typeface="Arial" pitchFamily="34" charset="0"/>
              </a:rPr>
              <a:t>Eisenhower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G. </a:t>
            </a:r>
            <a:r>
              <a:rPr lang="sk-SK" sz="2600" dirty="0" err="1" smtClean="0">
                <a:latin typeface="Arial" pitchFamily="34" charset="0"/>
                <a:cs typeface="Arial" pitchFamily="34" charset="0"/>
              </a:rPr>
              <a:t>Marshall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) =&gt; neskôr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kampaň zakázali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Výsledok vyhľadávania obrázkov pre dopyt senator mccarth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28" name="Picture 4" descr="Výsledok vyhľadávania obrázkov pre dopyt senator mccarth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0"/>
            <a:ext cx="1928794" cy="2247901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4786314" y="1857364"/>
            <a:ext cx="244169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s</a:t>
            </a:r>
            <a:r>
              <a:rPr lang="sk-SK" dirty="0" smtClean="0"/>
              <a:t>enátor </a:t>
            </a:r>
            <a:r>
              <a:rPr lang="sk-SK" b="1" dirty="0" smtClean="0"/>
              <a:t>J. </a:t>
            </a:r>
            <a:r>
              <a:rPr lang="sk-SK" b="1" dirty="0" err="1" smtClean="0"/>
              <a:t>McCarthy</a:t>
            </a:r>
            <a:endParaRPr lang="sk-SK" b="1" dirty="0"/>
          </a:p>
        </p:txBody>
      </p:sp>
      <p:sp>
        <p:nvSpPr>
          <p:cNvPr id="1030" name="AutoShape 6" descr="Výsledok vyhľadávania obrázkov pre dopyt usa vlaj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32" name="Picture 8" descr="Výsledok vyhľadávania obrázkov pre dopyt usa vlajk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6427" y="5486349"/>
            <a:ext cx="2287573" cy="1371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Obdobie </a:t>
            </a:r>
            <a:r>
              <a:rPr lang="sk-SK" dirty="0" err="1" smtClean="0"/>
              <a:t>odmäkku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2285992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V marci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1953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zomrel diktátor </a:t>
            </a:r>
            <a:r>
              <a:rPr lang="sk-S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J. V. Stalin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a masový </a:t>
            </a:r>
            <a:r>
              <a:rPr lang="sk-SK" sz="2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teror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sa </a:t>
            </a:r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zmiernil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Jeho miesto zaujal </a:t>
            </a:r>
            <a:r>
              <a:rPr lang="sk-SK" sz="2600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Nikita</a:t>
            </a:r>
            <a:r>
              <a:rPr lang="sk-SK" sz="2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Chruščov</a:t>
            </a:r>
            <a:r>
              <a:rPr lang="sk-SK" sz="2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na </a:t>
            </a:r>
            <a:r>
              <a:rPr lang="sk-SK" sz="2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XX. zjazde sovietskych komunistov (1956) 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= 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tajná správa 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akými spôsobmi vládol Stalin...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 descr="Výsledok vyhľadávania obrázkov pre dopyt stal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0"/>
            <a:ext cx="1643043" cy="2000240"/>
          </a:xfrm>
          <a:prstGeom prst="rect">
            <a:avLst/>
          </a:prstGeom>
          <a:noFill/>
        </p:spPr>
      </p:pic>
      <p:pic>
        <p:nvPicPr>
          <p:cNvPr id="22532" name="Picture 4" descr="Výsledok vyhľadávania obrázkov pre dopyt chrušco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0084" y="5058000"/>
            <a:ext cx="1443916" cy="1800000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5929322" y="6488668"/>
            <a:ext cx="1784463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b="1" dirty="0" smtClean="0"/>
              <a:t>N. S. </a:t>
            </a:r>
            <a:r>
              <a:rPr lang="sk-SK" b="1" dirty="0" err="1" smtClean="0"/>
              <a:t>Chruščov</a:t>
            </a:r>
            <a:endParaRPr lang="sk-SK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3857620" y="5072074"/>
            <a:ext cx="3852337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Odsúdil spôsob vlády </a:t>
            </a:r>
            <a:r>
              <a:rPr lang="sk-SK" b="1" dirty="0" smtClean="0"/>
              <a:t>Stalina</a:t>
            </a:r>
            <a:r>
              <a:rPr lang="sk-SK" dirty="0" smtClean="0"/>
              <a:t>, ale</a:t>
            </a:r>
          </a:p>
          <a:p>
            <a:r>
              <a:rPr lang="sk-SK" b="1" dirty="0"/>
              <a:t>n</a:t>
            </a:r>
            <a:r>
              <a:rPr lang="sk-SK" b="1" dirty="0" smtClean="0"/>
              <a:t>eodsúdil politický systém</a:t>
            </a:r>
            <a:endParaRPr lang="sk-SK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6215074" y="1285860"/>
            <a:ext cx="1298753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J. V. Stalin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4214810" y="1643050"/>
            <a:ext cx="3340979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Obdobie vlády = </a:t>
            </a:r>
            <a:r>
              <a:rPr lang="sk-SK" b="1" dirty="0" err="1" smtClean="0"/>
              <a:t>stalinizmus</a:t>
            </a:r>
            <a:endParaRPr lang="sk-SK" b="1" dirty="0"/>
          </a:p>
        </p:txBody>
      </p:sp>
      <p:sp>
        <p:nvSpPr>
          <p:cNvPr id="22534" name="AutoShape 6" descr="Výsledok vyhľadávania obrázkov pre dopyt zssr vlaj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2536" name="Picture 8" descr="https://upload.wikimedia.org/wikipedia/commons/thumb/a/a9/Flag_of_the_Soviet_Union.svg/220px-Flag_of_the_Soviet_Union.sv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810249"/>
            <a:ext cx="2095500" cy="1047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err="1" smtClean="0"/>
              <a:t>Nikita</a:t>
            </a:r>
            <a:r>
              <a:rPr lang="sk-SK" dirty="0" smtClean="0"/>
              <a:t> S. </a:t>
            </a:r>
            <a:r>
              <a:rPr lang="sk-SK" dirty="0" err="1" smtClean="0"/>
              <a:t>Chruščov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071678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Za vlády 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N. </a:t>
            </a:r>
            <a:r>
              <a:rPr lang="sk-SK" sz="26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Chruščova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došlo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ZSSR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k 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uvoľneniu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pomerov =&gt; hospodárske reformy, prepustenie politických väzňov...</a:t>
            </a:r>
          </a:p>
          <a:p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Umiernenejšia politika voči západu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=&gt;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prímerie v </a:t>
            </a:r>
            <a:r>
              <a:rPr lang="sk-SK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kórejskej vojne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k-SK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koniec vojny v </a:t>
            </a:r>
            <a:r>
              <a:rPr lang="sk-SK" sz="2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Indočíne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 smtClean="0">
                <a:latin typeface="Arial" pitchFamily="34" charset="0"/>
                <a:cs typeface="Arial" pitchFamily="34" charset="0"/>
              </a:rPr>
              <a:t>atď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714480" y="1214422"/>
            <a:ext cx="291458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b="1" dirty="0" smtClean="0"/>
              <a:t>Dialóg</a:t>
            </a:r>
            <a:r>
              <a:rPr lang="sk-SK" dirty="0" smtClean="0"/>
              <a:t> medzi ZSSR a USA</a:t>
            </a:r>
            <a:endParaRPr lang="sk-SK" dirty="0"/>
          </a:p>
        </p:txBody>
      </p:sp>
      <p:sp>
        <p:nvSpPr>
          <p:cNvPr id="5" name="Šípka doprava 4"/>
          <p:cNvSpPr/>
          <p:nvPr/>
        </p:nvSpPr>
        <p:spPr>
          <a:xfrm>
            <a:off x="4714876" y="1285860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5143504" y="1214422"/>
            <a:ext cx="1713931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b="1" dirty="0" smtClean="0"/>
              <a:t>superveľmoci</a:t>
            </a:r>
            <a:endParaRPr lang="sk-SK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2214546" y="1714488"/>
            <a:ext cx="2066591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STUDENÁ VOJNA</a:t>
            </a:r>
            <a:endParaRPr lang="sk-SK" dirty="0"/>
          </a:p>
        </p:txBody>
      </p:sp>
      <p:pic>
        <p:nvPicPr>
          <p:cNvPr id="2050" name="Picture 2" descr="Výsledok vyhľadávania obrázkov pre dopyt chrušco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34785" y="5194625"/>
            <a:ext cx="2609215" cy="1663375"/>
          </a:xfrm>
          <a:prstGeom prst="rect">
            <a:avLst/>
          </a:prstGeom>
          <a:noFill/>
        </p:spPr>
      </p:pic>
      <p:sp>
        <p:nvSpPr>
          <p:cNvPr id="9" name="BlokTextu 8"/>
          <p:cNvSpPr txBox="1"/>
          <p:nvPr/>
        </p:nvSpPr>
        <p:spPr>
          <a:xfrm>
            <a:off x="1714480" y="5572140"/>
            <a:ext cx="4006225" cy="9233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b="1" dirty="0" err="1" smtClean="0"/>
              <a:t>Chruščovova</a:t>
            </a:r>
            <a:r>
              <a:rPr lang="sk-SK" dirty="0" smtClean="0"/>
              <a:t> vláda </a:t>
            </a:r>
            <a:r>
              <a:rPr lang="sk-SK" u="sng" dirty="0" smtClean="0"/>
              <a:t>netrvala dlho </a:t>
            </a:r>
          </a:p>
          <a:p>
            <a:pPr>
              <a:buFont typeface="Wingdings"/>
              <a:buChar char="à"/>
            </a:pPr>
            <a:r>
              <a:rPr lang="sk-S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r. 1964 </a:t>
            </a:r>
            <a:r>
              <a:rPr lang="sk-SK" b="1" dirty="0" smtClean="0">
                <a:solidFill>
                  <a:srgbClr val="FFC000"/>
                </a:solidFill>
                <a:sym typeface="Wingdings" pitchFamily="2" charset="2"/>
              </a:rPr>
              <a:t>ho </a:t>
            </a:r>
            <a:r>
              <a:rPr lang="sk-SK" b="1" u="sng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neostalinisti</a:t>
            </a:r>
            <a:r>
              <a:rPr lang="sk-SK" b="1" dirty="0" smtClean="0">
                <a:solidFill>
                  <a:srgbClr val="FFC000"/>
                </a:solidFill>
                <a:sym typeface="Wingdings" pitchFamily="2" charset="2"/>
              </a:rPr>
              <a:t> na čele </a:t>
            </a:r>
          </a:p>
          <a:p>
            <a:r>
              <a:rPr lang="sk-SK" b="1" dirty="0" smtClean="0">
                <a:solidFill>
                  <a:srgbClr val="FFC000"/>
                </a:solidFill>
                <a:sym typeface="Wingdings" pitchFamily="2" charset="2"/>
              </a:rPr>
              <a:t>s </a:t>
            </a:r>
            <a:r>
              <a:rPr lang="sk-SK" b="1" dirty="0" smtClean="0">
                <a:solidFill>
                  <a:schemeClr val="bg1"/>
                </a:solidFill>
                <a:sym typeface="Wingdings" pitchFamily="2" charset="2"/>
              </a:rPr>
              <a:t>L. </a:t>
            </a:r>
            <a:r>
              <a:rPr lang="sk-SK" b="1" dirty="0" err="1" smtClean="0">
                <a:solidFill>
                  <a:schemeClr val="bg1"/>
                </a:solidFill>
                <a:sym typeface="Wingdings" pitchFamily="2" charset="2"/>
              </a:rPr>
              <a:t>Brežnevom</a:t>
            </a:r>
            <a:r>
              <a:rPr lang="sk-SK" b="1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sk-SK" b="1" dirty="0" smtClean="0">
                <a:solidFill>
                  <a:srgbClr val="FFC000"/>
                </a:solidFill>
                <a:sym typeface="Wingdings" pitchFamily="2" charset="2"/>
              </a:rPr>
              <a:t>zosadili</a:t>
            </a:r>
            <a:endParaRPr lang="sk-SK" b="1" dirty="0">
              <a:solidFill>
                <a:srgbClr val="FFC00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5143504" y="1714488"/>
            <a:ext cx="2451312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PRELOMENIE ĽADOV</a:t>
            </a:r>
            <a:endParaRPr lang="sk-SK" dirty="0"/>
          </a:p>
        </p:txBody>
      </p:sp>
      <p:cxnSp>
        <p:nvCxnSpPr>
          <p:cNvPr id="12" name="Rovná spojovacia šípka 11"/>
          <p:cNvCxnSpPr>
            <a:endCxn id="10" idx="1"/>
          </p:cNvCxnSpPr>
          <p:nvPr/>
        </p:nvCxnSpPr>
        <p:spPr>
          <a:xfrm flipV="1">
            <a:off x="4286248" y="1899154"/>
            <a:ext cx="857256" cy="29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Nespokojnosť v sovietskom bloku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000240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Ľudia žijúci v sovietskom bloku =&gt;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nespokojnosť s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komunizmom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nadvládou ZSSR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=&gt;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4000496" y="4071942"/>
            <a:ext cx="2016899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Nepokoje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NDR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500166" y="4643446"/>
            <a:ext cx="4626588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Protikomunistické povstanie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Maďarsku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4143372" y="5143512"/>
            <a:ext cx="204254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Pražská jar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ČSR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1785918" y="5929330"/>
            <a:ext cx="4844596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Ani </a:t>
            </a:r>
            <a:r>
              <a:rPr lang="sk-SK" b="1" u="sng" dirty="0" smtClean="0"/>
              <a:t>nástupcovia</a:t>
            </a:r>
            <a:r>
              <a:rPr lang="sk-SK" b="1" dirty="0" smtClean="0"/>
              <a:t> Stalina </a:t>
            </a:r>
            <a:r>
              <a:rPr lang="sk-SK" dirty="0" smtClean="0"/>
              <a:t>sa </a:t>
            </a:r>
            <a:r>
              <a:rPr lang="sk-SK" b="1" dirty="0" smtClean="0"/>
              <a:t>nechceli vzdať</a:t>
            </a:r>
          </a:p>
          <a:p>
            <a:pPr algn="ctr"/>
            <a:r>
              <a:rPr lang="sk-SK" b="1" dirty="0" smtClean="0"/>
              <a:t>pozícií v satelitných štátoch</a:t>
            </a:r>
            <a:endParaRPr lang="sk-SK" b="1" dirty="0"/>
          </a:p>
        </p:txBody>
      </p:sp>
      <p:pic>
        <p:nvPicPr>
          <p:cNvPr id="8" name="Obrázok 7" descr="vykricni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5643578"/>
            <a:ext cx="1000126" cy="1000126"/>
          </a:xfrm>
          <a:prstGeom prst="rect">
            <a:avLst/>
          </a:prstGeom>
        </p:spPr>
      </p:pic>
      <p:pic>
        <p:nvPicPr>
          <p:cNvPr id="1026" name="Picture 2" descr="Leonid Iľjič Brežne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1" y="0"/>
            <a:ext cx="1714480" cy="1800000"/>
          </a:xfrm>
          <a:prstGeom prst="rect">
            <a:avLst/>
          </a:prstGeom>
          <a:noFill/>
        </p:spPr>
      </p:pic>
      <p:pic>
        <p:nvPicPr>
          <p:cNvPr id="10" name="Picture 4" descr="Výsledok vyhľadávania obrázkov pre dopyt chrušcov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2285992"/>
            <a:ext cx="1643042" cy="1800000"/>
          </a:xfrm>
          <a:prstGeom prst="rect">
            <a:avLst/>
          </a:prstGeom>
          <a:noFill/>
        </p:spPr>
      </p:pic>
      <p:sp>
        <p:nvSpPr>
          <p:cNvPr id="11" name="BlokTextu 10"/>
          <p:cNvSpPr txBox="1"/>
          <p:nvPr/>
        </p:nvSpPr>
        <p:spPr>
          <a:xfrm>
            <a:off x="6143636" y="1428736"/>
            <a:ext cx="129073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L. </a:t>
            </a:r>
            <a:r>
              <a:rPr lang="sk-SK" dirty="0" err="1" smtClean="0"/>
              <a:t>Brežnev</a:t>
            </a:r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6000760" y="2285992"/>
            <a:ext cx="1540806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N. </a:t>
            </a:r>
            <a:r>
              <a:rPr lang="sk-SK" dirty="0" err="1" smtClean="0"/>
              <a:t>Chruščov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Na pokraji vojny...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643050"/>
            <a:ext cx="6400800" cy="5214950"/>
          </a:xfrm>
        </p:spPr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Uvoľnenie medzinárodného napätia netrvalo dlho</a:t>
            </a:r>
          </a:p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Z 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politických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sk-SK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ekonomických dôvodov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=&gt; </a:t>
            </a:r>
            <a:r>
              <a:rPr lang="sk-SK" sz="2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úteky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z </a:t>
            </a:r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východného Nemecka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sk-SK" sz="2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západného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1000 ľudí (veľa odborníkov) 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najjednoduchšia cesta 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cez 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západný Berlín (dalo sa cestovať </a:t>
            </a:r>
            <a:r>
              <a:rPr lang="sk-S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s pasom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)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...</a:t>
            </a:r>
            <a:r>
              <a:rPr lang="sk-SK" sz="2600" u="sng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ZSSR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chcel kontrolovať západný Berlín =&gt; v roku </a:t>
            </a:r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1961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bol medzi </a:t>
            </a:r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východným Berlínom 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a </a:t>
            </a:r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západným Berlínom 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postavený </a:t>
            </a:r>
            <a:r>
              <a:rPr lang="sk-SK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múr</a:t>
            </a:r>
            <a:endParaRPr lang="sk-SK" sz="2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643042" y="1214422"/>
            <a:ext cx="2451312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Druhá berlínska kríza</a:t>
            </a:r>
            <a:endParaRPr lang="sk-SK" dirty="0"/>
          </a:p>
        </p:txBody>
      </p:sp>
      <p:cxnSp>
        <p:nvCxnSpPr>
          <p:cNvPr id="6" name="Rovná spojovacia šípka 5"/>
          <p:cNvCxnSpPr/>
          <p:nvPr/>
        </p:nvCxnSpPr>
        <p:spPr>
          <a:xfrm>
            <a:off x="4214810" y="135729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BlokTextu 6"/>
          <p:cNvSpPr txBox="1"/>
          <p:nvPr/>
        </p:nvSpPr>
        <p:spPr>
          <a:xfrm>
            <a:off x="4857752" y="1214422"/>
            <a:ext cx="2066591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STUDENÁ VOJNA</a:t>
            </a:r>
            <a:endParaRPr lang="sk-SK" dirty="0"/>
          </a:p>
        </p:txBody>
      </p:sp>
      <p:pic>
        <p:nvPicPr>
          <p:cNvPr id="25602" name="Picture 2" descr="https://upload.wikimedia.org/wikipedia/commons/thumb/a/af/Berlin_Wall_Potsdamer_Platz_November_1975_looking_east.jpg/220px-Berlin_Wall_Potsdamer_Platz_November_1975_looking_ea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5500703"/>
            <a:ext cx="2214546" cy="1357298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7358082" y="5072074"/>
            <a:ext cx="159050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Berlínsky múr</a:t>
            </a: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Karibská kríza (1962)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214554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Karibská kríza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priviedla svet na okraj svetovej vojny 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ZSSR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začal 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budovať na Kube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(komunizmus, </a:t>
            </a:r>
            <a:r>
              <a:rPr lang="sk-SK" sz="2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F. </a:t>
            </a:r>
            <a:r>
              <a:rPr lang="sk-SK" sz="26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Castro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) 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odpaľovacie základne 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pre </a:t>
            </a:r>
            <a:r>
              <a:rPr lang="sk-SK" sz="26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rakety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(mohli niesť </a:t>
            </a:r>
            <a:r>
              <a:rPr lang="sk-SK" sz="2600" u="sng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jadrové hlavice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) =&gt; tvrdá reakcia USA (J. F. </a:t>
            </a:r>
            <a:r>
              <a:rPr lang="sk-SK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Kennedy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) =&gt; </a:t>
            </a:r>
            <a:r>
              <a:rPr lang="sk-SK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hrozba vojny 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=&gt; </a:t>
            </a:r>
            <a:r>
              <a:rPr lang="sk-SK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Chruščov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ustúpil...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astro v roku 20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5000636"/>
            <a:ext cx="1643042" cy="1857364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6357950" y="6488668"/>
            <a:ext cx="1157689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F. </a:t>
            </a:r>
            <a:r>
              <a:rPr lang="sk-SK" dirty="0" err="1" smtClean="0"/>
              <a:t>Castro</a:t>
            </a:r>
            <a:endParaRPr lang="sk-SK" dirty="0"/>
          </a:p>
        </p:txBody>
      </p:sp>
      <p:pic>
        <p:nvPicPr>
          <p:cNvPr id="6" name="Picture 2" descr="Výsledok vyhľadávania obrázkov pre dopyt chrušco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643578"/>
            <a:ext cx="1428727" cy="1214422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1428728" y="6488668"/>
            <a:ext cx="1540806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N. </a:t>
            </a:r>
            <a:r>
              <a:rPr lang="sk-SK" dirty="0" err="1" smtClean="0"/>
              <a:t>Chruščov</a:t>
            </a:r>
            <a:endParaRPr lang="sk-SK" dirty="0"/>
          </a:p>
        </p:txBody>
      </p:sp>
      <p:pic>
        <p:nvPicPr>
          <p:cNvPr id="1028" name="Picture 4" descr="John Fitzgerald Kenned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3596" y="0"/>
            <a:ext cx="1530404" cy="1766880"/>
          </a:xfrm>
          <a:prstGeom prst="rect">
            <a:avLst/>
          </a:prstGeom>
          <a:noFill/>
        </p:spPr>
      </p:pic>
      <p:sp>
        <p:nvSpPr>
          <p:cNvPr id="9" name="BlokTextu 8"/>
          <p:cNvSpPr txBox="1"/>
          <p:nvPr/>
        </p:nvSpPr>
        <p:spPr>
          <a:xfrm>
            <a:off x="5929322" y="1428736"/>
            <a:ext cx="1665841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J. F. </a:t>
            </a:r>
            <a:r>
              <a:rPr lang="sk-SK" dirty="0" err="1" smtClean="0"/>
              <a:t>Kennedy</a:t>
            </a:r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2357422" y="1142984"/>
            <a:ext cx="2066591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STUDENÁ VOJNA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Hrozba pre ľudstvo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000240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Superveľmoci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vlastnili obrovský </a:t>
            </a:r>
            <a:r>
              <a:rPr lang="sk-SK" sz="26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arzenál zbraní hromadného ničenia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=&gt;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strach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z </a:t>
            </a:r>
            <a:r>
              <a:rPr lang="sk-SK" sz="2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nukleárnej vojny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vytváral krehkú rovnováhu strachu...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8" descr="https://upload.wikimedia.org/wikipedia/commons/thumb/a/a9/Flag_of_the_Soviet_Union.svg/220px-Flag_of_the_Soviet_Union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10249"/>
            <a:ext cx="2095500" cy="1047751"/>
          </a:xfrm>
          <a:prstGeom prst="rect">
            <a:avLst/>
          </a:prstGeom>
          <a:noFill/>
        </p:spPr>
      </p:pic>
      <p:pic>
        <p:nvPicPr>
          <p:cNvPr id="5" name="Picture 8" descr="Výsledok vyhľadávania obrázkov pre dopyt usa vlaj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6865" y="5810400"/>
            <a:ext cx="1747135" cy="1047600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1071538" y="4857760"/>
            <a:ext cx="5654112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b="1" dirty="0" smtClean="0"/>
              <a:t>ZSSR</a:t>
            </a:r>
            <a:r>
              <a:rPr lang="sk-SK" dirty="0" smtClean="0"/>
              <a:t> uskutočnil </a:t>
            </a:r>
            <a:r>
              <a:rPr lang="sk-SK" b="1" dirty="0" smtClean="0"/>
              <a:t>prvý atómový výbuch </a:t>
            </a:r>
            <a:r>
              <a:rPr lang="sk-SK" dirty="0" smtClean="0"/>
              <a:t>v roku </a:t>
            </a:r>
            <a:r>
              <a:rPr lang="sk-SK" b="1" dirty="0" smtClean="0"/>
              <a:t>1949</a:t>
            </a:r>
            <a:endParaRPr lang="sk-SK" b="1" dirty="0"/>
          </a:p>
        </p:txBody>
      </p:sp>
      <p:sp>
        <p:nvSpPr>
          <p:cNvPr id="27650" name="AutoShape 2" descr="Výsledok vyhľadávania obrázkov pre dopyt atomova bom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7652" name="Picture 4" descr="Výsledok vyhľadávania obrázkov pre dopyt atomova bomb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862" y="0"/>
            <a:ext cx="2500138" cy="1643050"/>
          </a:xfrm>
          <a:prstGeom prst="rect">
            <a:avLst/>
          </a:prstGeom>
          <a:noFill/>
        </p:spPr>
      </p:pic>
      <p:sp>
        <p:nvSpPr>
          <p:cNvPr id="9" name="BlokTextu 8"/>
          <p:cNvSpPr txBox="1"/>
          <p:nvPr/>
        </p:nvSpPr>
        <p:spPr>
          <a:xfrm>
            <a:off x="5500694" y="0"/>
            <a:ext cx="116410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b="1" dirty="0" err="1" smtClean="0"/>
              <a:t>Little</a:t>
            </a:r>
            <a:r>
              <a:rPr lang="sk-SK" b="1" dirty="0" smtClean="0"/>
              <a:t> Boy</a:t>
            </a:r>
            <a:endParaRPr lang="sk-SK" b="1" dirty="0"/>
          </a:p>
        </p:txBody>
      </p:sp>
      <p:sp>
        <p:nvSpPr>
          <p:cNvPr id="10" name="BlokTextu 9"/>
          <p:cNvSpPr txBox="1"/>
          <p:nvPr/>
        </p:nvSpPr>
        <p:spPr>
          <a:xfrm>
            <a:off x="642910" y="1285860"/>
            <a:ext cx="600356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b="1" dirty="0" smtClean="0"/>
              <a:t>Prvá atómová bomba</a:t>
            </a:r>
            <a:r>
              <a:rPr lang="sk-SK" dirty="0" smtClean="0"/>
              <a:t>, kt. bola zvrhnutá na </a:t>
            </a:r>
            <a:r>
              <a:rPr lang="sk-SK" b="1" dirty="0" smtClean="0"/>
              <a:t>Hirošimu</a:t>
            </a:r>
            <a:endParaRPr lang="sk-SK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5929322" y="928670"/>
            <a:ext cx="697627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1945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1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Motív1</Template>
  <TotalTime>1441</TotalTime>
  <Words>448</Words>
  <Application>Microsoft Office PowerPoint</Application>
  <PresentationFormat>Prezentácia na obrazovke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Wingdings</vt:lpstr>
      <vt:lpstr>Wingdings 3</vt:lpstr>
      <vt:lpstr>Motív1</vt:lpstr>
      <vt:lpstr>Rovnováha strachu</vt:lpstr>
      <vt:lpstr>superveľmoci</vt:lpstr>
      <vt:lpstr>Hon na čarodejnice</vt:lpstr>
      <vt:lpstr>Obdobie odmäkku</vt:lpstr>
      <vt:lpstr>Nikita S. Chruščov </vt:lpstr>
      <vt:lpstr>Nespokojnosť v sovietskom bloku</vt:lpstr>
      <vt:lpstr>Na pokraji vojny...</vt:lpstr>
      <vt:lpstr>Karibská kríza (1962)</vt:lpstr>
      <vt:lpstr>Hrozba pre ľudstvo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Rovnováha strachu</dc:title>
  <dc:creator>Branislav Benčič</dc:creator>
  <cp:lastModifiedBy>Uzivatel</cp:lastModifiedBy>
  <cp:revision>90</cp:revision>
  <dcterms:created xsi:type="dcterms:W3CDTF">2020-03-18T11:48:42Z</dcterms:created>
  <dcterms:modified xsi:type="dcterms:W3CDTF">2020-04-20T20:10:19Z</dcterms:modified>
</cp:coreProperties>
</file>